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8" r:id="rId6"/>
    <p:sldId id="269" r:id="rId7"/>
    <p:sldId id="278" r:id="rId8"/>
    <p:sldId id="270" r:id="rId9"/>
    <p:sldId id="258" r:id="rId10"/>
    <p:sldId id="259" r:id="rId11"/>
    <p:sldId id="272" r:id="rId12"/>
    <p:sldId id="260" r:id="rId13"/>
    <p:sldId id="273" r:id="rId14"/>
    <p:sldId id="261" r:id="rId15"/>
    <p:sldId id="274" r:id="rId16"/>
    <p:sldId id="262" r:id="rId17"/>
    <p:sldId id="275" r:id="rId18"/>
    <p:sldId id="263" r:id="rId19"/>
    <p:sldId id="276" r:id="rId20"/>
    <p:sldId id="264" r:id="rId21"/>
    <p:sldId id="277" r:id="rId22"/>
    <p:sldId id="265" r:id="rId23"/>
    <p:sldId id="267" r:id="rId24"/>
    <p:sldId id="266" r:id="rId25"/>
  </p:sldIdLst>
  <p:sldSz cx="18288000" cy="10287000"/>
  <p:notesSz cx="6858000" cy="9144000"/>
  <p:embeddedFontLst>
    <p:embeddedFont>
      <p:font typeface="Arimo Bold"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image" Target="../media/image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9.svg"/><Relationship Id="rId7"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42.svg"/><Relationship Id="rId7"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45.svg"/><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48.svg"/><Relationship Id="rId7"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8.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sv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6.svg"/><Relationship Id="rId17" Type="http://schemas.openxmlformats.org/officeDocument/2006/relationships/image" Target="../media/image8.png"/><Relationship Id="rId2" Type="http://schemas.openxmlformats.org/officeDocument/2006/relationships/image" Target="../media/image21.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65080" y="5003800"/>
            <a:ext cx="4937760" cy="4800600"/>
            <a:chOff x="0" y="0"/>
            <a:chExt cx="6583680" cy="6400800"/>
          </a:xfrm>
        </p:grpSpPr>
        <p:sp>
          <p:nvSpPr>
            <p:cNvPr id="3" name="Freeform 3"/>
            <p:cNvSpPr/>
            <p:nvPr/>
          </p:nvSpPr>
          <p:spPr>
            <a:xfrm>
              <a:off x="0" y="0"/>
              <a:ext cx="6583680" cy="6400800"/>
            </a:xfrm>
            <a:custGeom>
              <a:avLst/>
              <a:gdLst/>
              <a:ahLst/>
              <a:cxnLst/>
              <a:rect l="l" t="t" r="r" b="b"/>
              <a:pathLst>
                <a:path w="6583680" h="6400800">
                  <a:moveTo>
                    <a:pt x="6583680" y="6400800"/>
                  </a:moveTo>
                  <a:lnTo>
                    <a:pt x="6583680" y="0"/>
                  </a:lnTo>
                  <a:lnTo>
                    <a:pt x="0" y="6400800"/>
                  </a:lnTo>
                  <a:close/>
                </a:path>
              </a:pathLst>
            </a:custGeom>
            <a:solidFill>
              <a:srgbClr val="FFC000"/>
            </a:solidFill>
          </p:spPr>
          <p:txBody>
            <a:bodyPr/>
            <a:lstStyle/>
            <a:p>
              <a:endParaRPr lang="en-US"/>
            </a:p>
          </p:txBody>
        </p:sp>
      </p:grpSp>
      <p:grpSp>
        <p:nvGrpSpPr>
          <p:cNvPr id="4" name="Group 4"/>
          <p:cNvGrpSpPr/>
          <p:nvPr/>
        </p:nvGrpSpPr>
        <p:grpSpPr>
          <a:xfrm>
            <a:off x="948374" y="920625"/>
            <a:ext cx="16386154" cy="8440398"/>
            <a:chOff x="0" y="0"/>
            <a:chExt cx="21848206" cy="11253864"/>
          </a:xfrm>
        </p:grpSpPr>
        <p:sp>
          <p:nvSpPr>
            <p:cNvPr id="5" name="Freeform 5"/>
            <p:cNvSpPr/>
            <p:nvPr/>
          </p:nvSpPr>
          <p:spPr>
            <a:xfrm>
              <a:off x="0" y="0"/>
              <a:ext cx="21848190" cy="11253851"/>
            </a:xfrm>
            <a:custGeom>
              <a:avLst/>
              <a:gdLst/>
              <a:ahLst/>
              <a:cxnLst/>
              <a:rect l="l" t="t" r="r" b="b"/>
              <a:pathLst>
                <a:path w="21848190" h="11253851">
                  <a:moveTo>
                    <a:pt x="19050" y="0"/>
                  </a:moveTo>
                  <a:lnTo>
                    <a:pt x="21829140" y="0"/>
                  </a:lnTo>
                  <a:cubicBezTo>
                    <a:pt x="21839681" y="0"/>
                    <a:pt x="21848190" y="8509"/>
                    <a:pt x="21848190" y="19050"/>
                  </a:cubicBezTo>
                  <a:lnTo>
                    <a:pt x="21848190" y="11234801"/>
                  </a:lnTo>
                  <a:cubicBezTo>
                    <a:pt x="21848190" y="11245342"/>
                    <a:pt x="21839681" y="11253851"/>
                    <a:pt x="21829140" y="11253851"/>
                  </a:cubicBezTo>
                  <a:lnTo>
                    <a:pt x="19050" y="11253851"/>
                  </a:lnTo>
                  <a:cubicBezTo>
                    <a:pt x="8509" y="11253851"/>
                    <a:pt x="0" y="11245342"/>
                    <a:pt x="0" y="11234801"/>
                  </a:cubicBezTo>
                  <a:lnTo>
                    <a:pt x="0" y="19050"/>
                  </a:lnTo>
                  <a:cubicBezTo>
                    <a:pt x="0" y="8509"/>
                    <a:pt x="8509" y="0"/>
                    <a:pt x="19050" y="0"/>
                  </a:cubicBezTo>
                  <a:moveTo>
                    <a:pt x="19050" y="38100"/>
                  </a:moveTo>
                  <a:lnTo>
                    <a:pt x="19050" y="19050"/>
                  </a:lnTo>
                  <a:lnTo>
                    <a:pt x="38100" y="19050"/>
                  </a:lnTo>
                  <a:lnTo>
                    <a:pt x="38100" y="11234801"/>
                  </a:lnTo>
                  <a:lnTo>
                    <a:pt x="19050" y="11234801"/>
                  </a:lnTo>
                  <a:lnTo>
                    <a:pt x="19050" y="11215751"/>
                  </a:lnTo>
                  <a:lnTo>
                    <a:pt x="21829140" y="11215751"/>
                  </a:lnTo>
                  <a:lnTo>
                    <a:pt x="21829140" y="11234801"/>
                  </a:lnTo>
                  <a:lnTo>
                    <a:pt x="21810090" y="11234801"/>
                  </a:lnTo>
                  <a:lnTo>
                    <a:pt x="21810090" y="19050"/>
                  </a:lnTo>
                  <a:lnTo>
                    <a:pt x="21829140" y="19050"/>
                  </a:lnTo>
                  <a:lnTo>
                    <a:pt x="21829140" y="38100"/>
                  </a:lnTo>
                  <a:lnTo>
                    <a:pt x="19050" y="38100"/>
                  </a:lnTo>
                  <a:close/>
                </a:path>
              </a:pathLst>
            </a:custGeom>
            <a:solidFill>
              <a:srgbClr val="404040"/>
            </a:solidFill>
          </p:spPr>
          <p:txBody>
            <a:bodyPr/>
            <a:lstStyle/>
            <a:p>
              <a:endParaRPr lang="en-US"/>
            </a:p>
          </p:txBody>
        </p:sp>
      </p:grpSp>
      <p:sp>
        <p:nvSpPr>
          <p:cNvPr id="6" name="Freeform 6"/>
          <p:cNvSpPr/>
          <p:nvPr/>
        </p:nvSpPr>
        <p:spPr>
          <a:xfrm>
            <a:off x="12702201" y="477248"/>
            <a:ext cx="5100639" cy="5100639"/>
          </a:xfrm>
          <a:custGeom>
            <a:avLst/>
            <a:gdLst/>
            <a:ahLst/>
            <a:cxnLst/>
            <a:rect l="l" t="t" r="r" b="b"/>
            <a:pathLst>
              <a:path w="5100639" h="5100639">
                <a:moveTo>
                  <a:pt x="0" y="0"/>
                </a:moveTo>
                <a:lnTo>
                  <a:pt x="5100639" y="0"/>
                </a:lnTo>
                <a:lnTo>
                  <a:pt x="5100639" y="5100639"/>
                </a:lnTo>
                <a:lnTo>
                  <a:pt x="0" y="5100639"/>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403479" y="3552610"/>
            <a:ext cx="9086264" cy="2462213"/>
          </a:xfrm>
          <a:prstGeom prst="rect">
            <a:avLst/>
          </a:prstGeom>
        </p:spPr>
        <p:txBody>
          <a:bodyPr lIns="0" tIns="0" rIns="0" bIns="0" rtlCol="0" anchor="t">
            <a:spAutoFit/>
          </a:bodyPr>
          <a:lstStyle/>
          <a:p>
            <a:r>
              <a:rPr lang="en-US" sz="2800" b="1" dirty="0">
                <a:latin typeface="Myriad Pro Light" panose="020B0403030403020204"/>
              </a:rPr>
              <a:t>Empowering Patients &amp; Providers</a:t>
            </a:r>
          </a:p>
          <a:p>
            <a:endParaRPr lang="en-US" sz="2800" dirty="0">
              <a:latin typeface="Myriad Pro Light" panose="020B0403030403020204"/>
            </a:endParaRPr>
          </a:p>
          <a:p>
            <a:r>
              <a:rPr lang="en-US" sz="4800" b="1" dirty="0">
                <a:latin typeface="Myriad Pro Light" panose="020B0403030403020204"/>
              </a:rPr>
              <a:t>The CommonWell Solution</a:t>
            </a:r>
          </a:p>
          <a:p>
            <a:endParaRPr lang="en-US" sz="2800" dirty="0">
              <a:latin typeface="Myriad Pro Light" panose="020B0403030403020204"/>
            </a:endParaRPr>
          </a:p>
          <a:p>
            <a:r>
              <a:rPr lang="en-US" sz="2800" dirty="0">
                <a:latin typeface="Myriad Pro Light" panose="020B0403030403020204"/>
              </a:rPr>
              <a:t>Blake Wright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E4977FF-BDD3-4152-B601-8E37EFEB56B5}"/>
              </a:ext>
            </a:extLst>
          </p:cNvPr>
          <p:cNvSpPr txBox="1"/>
          <p:nvPr/>
        </p:nvSpPr>
        <p:spPr>
          <a:xfrm>
            <a:off x="2362200" y="952500"/>
            <a:ext cx="5715000" cy="666849"/>
          </a:xfrm>
          <a:prstGeom prst="rect">
            <a:avLst/>
          </a:prstGeom>
        </p:spPr>
        <p:txBody>
          <a:bodyPr wrap="square" lIns="0" tIns="0" rIns="0" bIns="0" rtlCol="0" anchor="t">
            <a:spAutoFit/>
          </a:bodyPr>
          <a:lstStyle/>
          <a:p>
            <a:pPr>
              <a:lnSpc>
                <a:spcPts val="5174"/>
              </a:lnSpc>
            </a:pPr>
            <a:r>
              <a:rPr lang="en-US" sz="4800" b="1" spc="-108" dirty="0">
                <a:latin typeface="Myriad Pro Light" panose="020B0403030403020204"/>
              </a:rPr>
              <a:t>User-level Permissions</a:t>
            </a:r>
            <a:endParaRPr lang="en-US" sz="4800" b="1" spc="-134" dirty="0">
              <a:solidFill>
                <a:srgbClr val="000000"/>
              </a:solidFill>
              <a:latin typeface="Myriad Pro Light" panose="020B0403030403020204"/>
            </a:endParaRPr>
          </a:p>
        </p:txBody>
      </p:sp>
      <p:pic>
        <p:nvPicPr>
          <p:cNvPr id="4" name="Picture 3">
            <a:extLst>
              <a:ext uri="{FF2B5EF4-FFF2-40B4-BE49-F238E27FC236}">
                <a16:creationId xmlns:a16="http://schemas.microsoft.com/office/drawing/2014/main" id="{6E266752-47D6-4D7F-984C-1BFE087AB349}"/>
              </a:ext>
            </a:extLst>
          </p:cNvPr>
          <p:cNvPicPr>
            <a:picLocks noChangeAspect="1"/>
          </p:cNvPicPr>
          <p:nvPr/>
        </p:nvPicPr>
        <p:blipFill>
          <a:blip r:embed="rId2"/>
          <a:stretch>
            <a:fillRect/>
          </a:stretch>
        </p:blipFill>
        <p:spPr>
          <a:xfrm>
            <a:off x="15610103" y="7762427"/>
            <a:ext cx="2639797" cy="2639797"/>
          </a:xfrm>
          <a:prstGeom prst="rect">
            <a:avLst/>
          </a:prstGeom>
        </p:spPr>
      </p:pic>
      <p:pic>
        <p:nvPicPr>
          <p:cNvPr id="5" name="Picture 4">
            <a:extLst>
              <a:ext uri="{FF2B5EF4-FFF2-40B4-BE49-F238E27FC236}">
                <a16:creationId xmlns:a16="http://schemas.microsoft.com/office/drawing/2014/main" id="{76350359-6377-4738-8010-5C5AF67867E6}"/>
              </a:ext>
            </a:extLst>
          </p:cNvPr>
          <p:cNvPicPr>
            <a:picLocks noChangeAspect="1"/>
          </p:cNvPicPr>
          <p:nvPr/>
        </p:nvPicPr>
        <p:blipFill>
          <a:blip r:embed="rId3"/>
          <a:stretch>
            <a:fillRect/>
          </a:stretch>
        </p:blipFill>
        <p:spPr>
          <a:xfrm>
            <a:off x="2914591" y="3848100"/>
            <a:ext cx="12458818" cy="3124200"/>
          </a:xfrm>
          <a:prstGeom prst="rect">
            <a:avLst/>
          </a:prstGeom>
        </p:spPr>
      </p:pic>
    </p:spTree>
    <p:extLst>
      <p:ext uri="{BB962C8B-B14F-4D97-AF65-F5344CB8AC3E}">
        <p14:creationId xmlns:p14="http://schemas.microsoft.com/office/powerpoint/2010/main" val="405888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4888429" y="4650226"/>
            <a:ext cx="591530" cy="449563"/>
          </a:xfrm>
          <a:custGeom>
            <a:avLst/>
            <a:gdLst/>
            <a:ahLst/>
            <a:cxnLst/>
            <a:rect l="l" t="t" r="r" b="b"/>
            <a:pathLst>
              <a:path w="591530" h="449563">
                <a:moveTo>
                  <a:pt x="0" y="0"/>
                </a:moveTo>
                <a:lnTo>
                  <a:pt x="591530" y="0"/>
                </a:lnTo>
                <a:lnTo>
                  <a:pt x="591530" y="449563"/>
                </a:lnTo>
                <a:lnTo>
                  <a:pt x="0" y="449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602026" y="2941738"/>
            <a:ext cx="3085752" cy="4342040"/>
          </a:xfrm>
          <a:custGeom>
            <a:avLst/>
            <a:gdLst/>
            <a:ahLst/>
            <a:cxnLst/>
            <a:rect l="l" t="t" r="r" b="b"/>
            <a:pathLst>
              <a:path w="3085752" h="4342040">
                <a:moveTo>
                  <a:pt x="0" y="0"/>
                </a:moveTo>
                <a:lnTo>
                  <a:pt x="3085752" y="0"/>
                </a:lnTo>
                <a:lnTo>
                  <a:pt x="3085752" y="4342041"/>
                </a:lnTo>
                <a:lnTo>
                  <a:pt x="0" y="4342041"/>
                </a:lnTo>
                <a:lnTo>
                  <a:pt x="0" y="0"/>
                </a:lnTo>
                <a:close/>
              </a:path>
            </a:pathLst>
          </a:custGeom>
          <a:blipFill>
            <a:blip r:embed="rId4"/>
            <a:stretch>
              <a:fillRect l="-54841"/>
            </a:stretch>
          </a:blipFill>
        </p:spPr>
        <p:txBody>
          <a:bodyPr/>
          <a:lstStyle/>
          <a:p>
            <a:endParaRPr lang="en-US"/>
          </a:p>
        </p:txBody>
      </p:sp>
      <p:sp>
        <p:nvSpPr>
          <p:cNvPr id="9" name="TextBox 9"/>
          <p:cNvSpPr txBox="1"/>
          <p:nvPr/>
        </p:nvSpPr>
        <p:spPr>
          <a:xfrm>
            <a:off x="3012673" y="987426"/>
            <a:ext cx="11834107" cy="666849"/>
          </a:xfrm>
          <a:prstGeom prst="rect">
            <a:avLst/>
          </a:prstGeom>
        </p:spPr>
        <p:txBody>
          <a:bodyPr lIns="0" tIns="0" rIns="0" bIns="0" rtlCol="0" anchor="t">
            <a:spAutoFit/>
          </a:bodyPr>
          <a:lstStyle/>
          <a:p>
            <a:pPr>
              <a:lnSpc>
                <a:spcPts val="5174"/>
              </a:lnSpc>
            </a:pPr>
            <a:r>
              <a:rPr lang="en-US" sz="4800" b="1" dirty="0">
                <a:solidFill>
                  <a:srgbClr val="000000"/>
                </a:solidFill>
                <a:latin typeface="Myriad Pro Light" panose="020B0403030403020204"/>
              </a:rPr>
              <a:t>Registering Individuals in CommonWell</a:t>
            </a:r>
          </a:p>
        </p:txBody>
      </p:sp>
      <p:sp>
        <p:nvSpPr>
          <p:cNvPr id="10" name="TextBox 10"/>
          <p:cNvSpPr txBox="1"/>
          <p:nvPr/>
        </p:nvSpPr>
        <p:spPr>
          <a:xfrm>
            <a:off x="2863104" y="3263901"/>
            <a:ext cx="6926704" cy="4385816"/>
          </a:xfrm>
          <a:prstGeom prst="rect">
            <a:avLst/>
          </a:prstGeom>
        </p:spPr>
        <p:txBody>
          <a:bodyPr lIns="0" tIns="0" rIns="0" bIns="0" rtlCol="0" anchor="t">
            <a:spAutoFit/>
          </a:bodyPr>
          <a:lstStyle/>
          <a:p>
            <a:pPr>
              <a:lnSpc>
                <a:spcPts val="2855"/>
              </a:lnSpc>
            </a:pPr>
            <a:r>
              <a:rPr lang="en-US" sz="2399" dirty="0">
                <a:solidFill>
                  <a:srgbClr val="000000"/>
                </a:solidFill>
                <a:latin typeface="Myriad Pro Light" panose="020B0403030403020204"/>
              </a:rPr>
              <a:t>Person enrollment is the process through which an individual becomes part of the CommonWell system. </a:t>
            </a:r>
          </a:p>
          <a:p>
            <a:pPr>
              <a:lnSpc>
                <a:spcPts val="2855"/>
              </a:lnSpc>
            </a:pPr>
            <a:endParaRPr lang="en-US" sz="2399" dirty="0">
              <a:solidFill>
                <a:srgbClr val="000000"/>
              </a:solidFill>
              <a:latin typeface="Myriad Pro Light" panose="020B0403030403020204"/>
            </a:endParaRPr>
          </a:p>
          <a:p>
            <a:pPr>
              <a:lnSpc>
                <a:spcPts val="2855"/>
              </a:lnSpc>
            </a:pPr>
            <a:endParaRPr lang="en-US" sz="2399" dirty="0">
              <a:solidFill>
                <a:srgbClr val="000000"/>
              </a:solidFill>
              <a:latin typeface="Myriad Pro Light" panose="020B0403030403020204"/>
            </a:endParaRPr>
          </a:p>
          <a:p>
            <a:pPr>
              <a:lnSpc>
                <a:spcPts val="2855"/>
              </a:lnSpc>
            </a:pPr>
            <a:r>
              <a:rPr lang="en-US" sz="2399" dirty="0">
                <a:solidFill>
                  <a:srgbClr val="000000"/>
                </a:solidFill>
                <a:latin typeface="Myriad Pro Light" panose="020B0403030403020204"/>
              </a:rPr>
              <a:t>The CureMD system can search for duplicate person profiles based on demographic information, streamlining the enrollment process. </a:t>
            </a:r>
          </a:p>
          <a:p>
            <a:pPr>
              <a:lnSpc>
                <a:spcPts val="2855"/>
              </a:lnSpc>
            </a:pPr>
            <a:endParaRPr lang="en-US" sz="2399" dirty="0">
              <a:solidFill>
                <a:srgbClr val="000000"/>
              </a:solidFill>
              <a:latin typeface="Myriad Pro Light" panose="020B0403030403020204"/>
            </a:endParaRPr>
          </a:p>
          <a:p>
            <a:pPr>
              <a:lnSpc>
                <a:spcPts val="2855"/>
              </a:lnSpc>
            </a:pPr>
            <a:endParaRPr lang="en-US" sz="2399" dirty="0">
              <a:solidFill>
                <a:srgbClr val="000000"/>
              </a:solidFill>
              <a:latin typeface="Myriad Pro Light" panose="020B0403030403020204"/>
            </a:endParaRPr>
          </a:p>
          <a:p>
            <a:pPr>
              <a:lnSpc>
                <a:spcPts val="2855"/>
              </a:lnSpc>
            </a:pPr>
            <a:r>
              <a:rPr lang="en-US" sz="2399" dirty="0">
                <a:solidFill>
                  <a:srgbClr val="000000"/>
                </a:solidFill>
                <a:latin typeface="Myriad Pro Light" panose="020B0403030403020204"/>
              </a:rPr>
              <a:t>If multiple profiles are found, users select the appropriate one to proceed.</a:t>
            </a:r>
          </a:p>
          <a:p>
            <a:pPr>
              <a:lnSpc>
                <a:spcPts val="2321"/>
              </a:lnSpc>
            </a:pPr>
            <a:endParaRPr lang="en-US" sz="2399" dirty="0">
              <a:solidFill>
                <a:srgbClr val="000000"/>
              </a:solidFill>
              <a:latin typeface="Myriad Pro Light" panose="020B0403030403020204"/>
            </a:endParaRPr>
          </a:p>
        </p:txBody>
      </p:sp>
      <p:pic>
        <p:nvPicPr>
          <p:cNvPr id="19" name="Picture 18">
            <a:extLst>
              <a:ext uri="{FF2B5EF4-FFF2-40B4-BE49-F238E27FC236}">
                <a16:creationId xmlns:a16="http://schemas.microsoft.com/office/drawing/2014/main" id="{226DD499-6682-4DF1-A4D5-6839383CF591}"/>
              </a:ext>
            </a:extLst>
          </p:cNvPr>
          <p:cNvPicPr>
            <a:picLocks noChangeAspect="1"/>
          </p:cNvPicPr>
          <p:nvPr/>
        </p:nvPicPr>
        <p:blipFill>
          <a:blip r:embed="rId5"/>
          <a:stretch>
            <a:fillRect/>
          </a:stretch>
        </p:blipFill>
        <p:spPr>
          <a:xfrm>
            <a:off x="15610103" y="7762427"/>
            <a:ext cx="2639797" cy="2639797"/>
          </a:xfrm>
          <a:prstGeom prst="rect">
            <a:avLst/>
          </a:prstGeom>
        </p:spPr>
      </p:pic>
      <p:grpSp>
        <p:nvGrpSpPr>
          <p:cNvPr id="20" name="Group 2">
            <a:extLst>
              <a:ext uri="{FF2B5EF4-FFF2-40B4-BE49-F238E27FC236}">
                <a16:creationId xmlns:a16="http://schemas.microsoft.com/office/drawing/2014/main" id="{2A1FC458-7396-4135-9582-1E7D0AB00E14}"/>
              </a:ext>
            </a:extLst>
          </p:cNvPr>
          <p:cNvGrpSpPr/>
          <p:nvPr/>
        </p:nvGrpSpPr>
        <p:grpSpPr>
          <a:xfrm>
            <a:off x="1410933" y="3186941"/>
            <a:ext cx="749528" cy="749528"/>
            <a:chOff x="0" y="0"/>
            <a:chExt cx="999370" cy="999370"/>
          </a:xfrm>
        </p:grpSpPr>
        <p:sp>
          <p:nvSpPr>
            <p:cNvPr id="21" name="Freeform 3">
              <a:extLst>
                <a:ext uri="{FF2B5EF4-FFF2-40B4-BE49-F238E27FC236}">
                  <a16:creationId xmlns:a16="http://schemas.microsoft.com/office/drawing/2014/main" id="{1783CE71-5C50-454F-B4FA-812548CE6EBE}"/>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4">
              <a:extLst>
                <a:ext uri="{FF2B5EF4-FFF2-40B4-BE49-F238E27FC236}">
                  <a16:creationId xmlns:a16="http://schemas.microsoft.com/office/drawing/2014/main" id="{72D95857-986D-4078-868C-77B1CAAAEA4B}"/>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5">
              <a:extLst>
                <a:ext uri="{FF2B5EF4-FFF2-40B4-BE49-F238E27FC236}">
                  <a16:creationId xmlns:a16="http://schemas.microsoft.com/office/drawing/2014/main" id="{F7391B96-5257-4460-A572-5D1A08651BD4}"/>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24" name="Group 2">
            <a:extLst>
              <a:ext uri="{FF2B5EF4-FFF2-40B4-BE49-F238E27FC236}">
                <a16:creationId xmlns:a16="http://schemas.microsoft.com/office/drawing/2014/main" id="{F162DC72-B13A-43CA-BF6F-BA80179B4CFC}"/>
              </a:ext>
            </a:extLst>
          </p:cNvPr>
          <p:cNvGrpSpPr/>
          <p:nvPr/>
        </p:nvGrpSpPr>
        <p:grpSpPr>
          <a:xfrm>
            <a:off x="1433592" y="4883286"/>
            <a:ext cx="749528" cy="749528"/>
            <a:chOff x="0" y="0"/>
            <a:chExt cx="999370" cy="999370"/>
          </a:xfrm>
        </p:grpSpPr>
        <p:sp>
          <p:nvSpPr>
            <p:cNvPr id="25" name="Freeform 3">
              <a:extLst>
                <a:ext uri="{FF2B5EF4-FFF2-40B4-BE49-F238E27FC236}">
                  <a16:creationId xmlns:a16="http://schemas.microsoft.com/office/drawing/2014/main" id="{8F5BD686-A7E5-446E-8879-F95093BEEBB5}"/>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4">
              <a:extLst>
                <a:ext uri="{FF2B5EF4-FFF2-40B4-BE49-F238E27FC236}">
                  <a16:creationId xmlns:a16="http://schemas.microsoft.com/office/drawing/2014/main" id="{265B3846-21DF-4F97-89CD-20B4586841BD}"/>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Freeform 5">
              <a:extLst>
                <a:ext uri="{FF2B5EF4-FFF2-40B4-BE49-F238E27FC236}">
                  <a16:creationId xmlns:a16="http://schemas.microsoft.com/office/drawing/2014/main" id="{565D2403-6092-4A7D-BB2F-D3F8A6C70035}"/>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28" name="Group 2">
            <a:extLst>
              <a:ext uri="{FF2B5EF4-FFF2-40B4-BE49-F238E27FC236}">
                <a16:creationId xmlns:a16="http://schemas.microsoft.com/office/drawing/2014/main" id="{D9CDB11B-1557-4F9F-888A-2223B3CD590D}"/>
              </a:ext>
            </a:extLst>
          </p:cNvPr>
          <p:cNvGrpSpPr/>
          <p:nvPr/>
        </p:nvGrpSpPr>
        <p:grpSpPr>
          <a:xfrm>
            <a:off x="1410933" y="6518966"/>
            <a:ext cx="749528" cy="749528"/>
            <a:chOff x="0" y="0"/>
            <a:chExt cx="999370" cy="999370"/>
          </a:xfrm>
        </p:grpSpPr>
        <p:sp>
          <p:nvSpPr>
            <p:cNvPr id="29" name="Freeform 3">
              <a:extLst>
                <a:ext uri="{FF2B5EF4-FFF2-40B4-BE49-F238E27FC236}">
                  <a16:creationId xmlns:a16="http://schemas.microsoft.com/office/drawing/2014/main" id="{442133FE-CA8B-4718-AE3C-DA2B8A0C9CC9}"/>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0" name="Freeform 4">
              <a:extLst>
                <a:ext uri="{FF2B5EF4-FFF2-40B4-BE49-F238E27FC236}">
                  <a16:creationId xmlns:a16="http://schemas.microsoft.com/office/drawing/2014/main" id="{C81A8E8A-6F27-4562-99EF-8161EAC4568E}"/>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1" name="Freeform 5">
              <a:extLst>
                <a:ext uri="{FF2B5EF4-FFF2-40B4-BE49-F238E27FC236}">
                  <a16:creationId xmlns:a16="http://schemas.microsoft.com/office/drawing/2014/main" id="{3DBC81F7-9EEC-49FE-BE53-C50BD09F55AC}"/>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977B0-0744-4F00-9E4B-AFD69FE51AA6}"/>
              </a:ext>
            </a:extLst>
          </p:cNvPr>
          <p:cNvPicPr>
            <a:picLocks noChangeAspect="1"/>
          </p:cNvPicPr>
          <p:nvPr/>
        </p:nvPicPr>
        <p:blipFill>
          <a:blip r:embed="rId2"/>
          <a:stretch>
            <a:fillRect/>
          </a:stretch>
        </p:blipFill>
        <p:spPr>
          <a:xfrm>
            <a:off x="304800" y="2559452"/>
            <a:ext cx="8839200" cy="5435599"/>
          </a:xfrm>
          <a:prstGeom prst="rect">
            <a:avLst/>
          </a:prstGeom>
        </p:spPr>
      </p:pic>
      <p:sp>
        <p:nvSpPr>
          <p:cNvPr id="3" name="TextBox 9">
            <a:extLst>
              <a:ext uri="{FF2B5EF4-FFF2-40B4-BE49-F238E27FC236}">
                <a16:creationId xmlns:a16="http://schemas.microsoft.com/office/drawing/2014/main" id="{FF39FFA9-9699-4076-BE63-BABE7CCAA0E7}"/>
              </a:ext>
            </a:extLst>
          </p:cNvPr>
          <p:cNvSpPr txBox="1"/>
          <p:nvPr/>
        </p:nvSpPr>
        <p:spPr>
          <a:xfrm>
            <a:off x="3012673" y="987426"/>
            <a:ext cx="11834107" cy="666849"/>
          </a:xfrm>
          <a:prstGeom prst="rect">
            <a:avLst/>
          </a:prstGeom>
        </p:spPr>
        <p:txBody>
          <a:bodyPr lIns="0" tIns="0" rIns="0" bIns="0" rtlCol="0" anchor="t">
            <a:spAutoFit/>
          </a:bodyPr>
          <a:lstStyle/>
          <a:p>
            <a:pPr>
              <a:lnSpc>
                <a:spcPts val="5174"/>
              </a:lnSpc>
            </a:pPr>
            <a:r>
              <a:rPr lang="en-US" sz="4800" b="1" dirty="0">
                <a:solidFill>
                  <a:srgbClr val="000000"/>
                </a:solidFill>
                <a:latin typeface="Myriad Pro Light" panose="020B0403030403020204"/>
              </a:rPr>
              <a:t>Registering Individuals in CommonWell</a:t>
            </a:r>
          </a:p>
        </p:txBody>
      </p:sp>
      <p:pic>
        <p:nvPicPr>
          <p:cNvPr id="4" name="Picture 3">
            <a:extLst>
              <a:ext uri="{FF2B5EF4-FFF2-40B4-BE49-F238E27FC236}">
                <a16:creationId xmlns:a16="http://schemas.microsoft.com/office/drawing/2014/main" id="{F45BF12F-49B4-413F-A3DF-89705EE6F50F}"/>
              </a:ext>
            </a:extLst>
          </p:cNvPr>
          <p:cNvPicPr>
            <a:picLocks noChangeAspect="1"/>
          </p:cNvPicPr>
          <p:nvPr/>
        </p:nvPicPr>
        <p:blipFill>
          <a:blip r:embed="rId3"/>
          <a:stretch>
            <a:fillRect/>
          </a:stretch>
        </p:blipFill>
        <p:spPr>
          <a:xfrm>
            <a:off x="9144000" y="2576890"/>
            <a:ext cx="8686800" cy="5400721"/>
          </a:xfrm>
          <a:prstGeom prst="rect">
            <a:avLst/>
          </a:prstGeom>
        </p:spPr>
      </p:pic>
      <p:pic>
        <p:nvPicPr>
          <p:cNvPr id="5" name="Picture 4">
            <a:extLst>
              <a:ext uri="{FF2B5EF4-FFF2-40B4-BE49-F238E27FC236}">
                <a16:creationId xmlns:a16="http://schemas.microsoft.com/office/drawing/2014/main" id="{13E8F593-844C-4B31-92CE-9384333BCB26}"/>
              </a:ext>
            </a:extLst>
          </p:cNvPr>
          <p:cNvPicPr>
            <a:picLocks noChangeAspect="1"/>
          </p:cNvPicPr>
          <p:nvPr/>
        </p:nvPicPr>
        <p:blipFill>
          <a:blip r:embed="rId4"/>
          <a:stretch>
            <a:fillRect/>
          </a:stretch>
        </p:blipFill>
        <p:spPr>
          <a:xfrm>
            <a:off x="15610103" y="7762427"/>
            <a:ext cx="2639797" cy="2639797"/>
          </a:xfrm>
          <a:prstGeom prst="rect">
            <a:avLst/>
          </a:prstGeom>
        </p:spPr>
      </p:pic>
    </p:spTree>
    <p:extLst>
      <p:ext uri="{BB962C8B-B14F-4D97-AF65-F5344CB8AC3E}">
        <p14:creationId xmlns:p14="http://schemas.microsoft.com/office/powerpoint/2010/main" val="212630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11270131" y="3960158"/>
            <a:ext cx="2447426" cy="2797058"/>
          </a:xfrm>
          <a:custGeom>
            <a:avLst/>
            <a:gdLst/>
            <a:ahLst/>
            <a:cxnLst/>
            <a:rect l="l" t="t" r="r" b="b"/>
            <a:pathLst>
              <a:path w="2447426" h="2797058">
                <a:moveTo>
                  <a:pt x="0" y="0"/>
                </a:moveTo>
                <a:lnTo>
                  <a:pt x="2447426" y="0"/>
                </a:lnTo>
                <a:lnTo>
                  <a:pt x="2447426" y="2797058"/>
                </a:lnTo>
                <a:lnTo>
                  <a:pt x="0" y="2797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2606939" y="1223611"/>
            <a:ext cx="11337661" cy="666849"/>
          </a:xfrm>
          <a:prstGeom prst="rect">
            <a:avLst/>
          </a:prstGeom>
        </p:spPr>
        <p:txBody>
          <a:bodyPr wrap="square" lIns="0" tIns="0" rIns="0" bIns="0" rtlCol="0" anchor="t">
            <a:spAutoFit/>
          </a:bodyPr>
          <a:lstStyle/>
          <a:p>
            <a:pPr>
              <a:lnSpc>
                <a:spcPts val="5174"/>
              </a:lnSpc>
            </a:pPr>
            <a:r>
              <a:rPr lang="en-US" sz="4800" b="1" dirty="0">
                <a:solidFill>
                  <a:srgbClr val="000000"/>
                </a:solidFill>
                <a:latin typeface="Myriad Pro Light" panose="020B0403030403020204"/>
              </a:rPr>
              <a:t>Managing Consent and External Documents</a:t>
            </a:r>
          </a:p>
        </p:txBody>
      </p:sp>
      <p:sp>
        <p:nvSpPr>
          <p:cNvPr id="13" name="TextBox 13"/>
          <p:cNvSpPr txBox="1"/>
          <p:nvPr/>
        </p:nvSpPr>
        <p:spPr>
          <a:xfrm>
            <a:off x="3240599" y="3865947"/>
            <a:ext cx="7527798" cy="2872581"/>
          </a:xfrm>
          <a:prstGeom prst="rect">
            <a:avLst/>
          </a:prstGeom>
        </p:spPr>
        <p:txBody>
          <a:bodyPr lIns="0" tIns="0" rIns="0" bIns="0" rtlCol="0" anchor="t">
            <a:spAutoFit/>
          </a:bodyPr>
          <a:lstStyle/>
          <a:p>
            <a:pPr>
              <a:lnSpc>
                <a:spcPts val="2760"/>
              </a:lnSpc>
            </a:pPr>
            <a:r>
              <a:rPr lang="en-US" sz="2400" dirty="0">
                <a:solidFill>
                  <a:srgbClr val="000000"/>
                </a:solidFill>
                <a:latin typeface="Myriad Pro Light" panose="020B0403030403020204"/>
              </a:rPr>
              <a:t>Users can make patient consent mandatory for data sharing by configuring settings in the EHR, ensuring compliance with regulatory requirements. </a:t>
            </a:r>
          </a:p>
          <a:p>
            <a:pPr>
              <a:lnSpc>
                <a:spcPts val="2760"/>
              </a:lnSpc>
            </a:pPr>
            <a:endParaRPr lang="en-US" sz="2400" dirty="0">
              <a:solidFill>
                <a:srgbClr val="000000"/>
              </a:solidFill>
              <a:latin typeface="Myriad Pro Light" panose="020B0403030403020204"/>
            </a:endParaRPr>
          </a:p>
          <a:p>
            <a:pPr>
              <a:lnSpc>
                <a:spcPts val="2760"/>
              </a:lnSpc>
            </a:pPr>
            <a:endParaRPr lang="en-US" sz="2400" dirty="0">
              <a:solidFill>
                <a:srgbClr val="000000"/>
              </a:solidFill>
              <a:latin typeface="Myriad Pro Light" panose="020B0403030403020204"/>
            </a:endParaRPr>
          </a:p>
          <a:p>
            <a:pPr>
              <a:lnSpc>
                <a:spcPts val="2760"/>
              </a:lnSpc>
            </a:pPr>
            <a:endParaRPr lang="en-US" sz="2400" dirty="0">
              <a:solidFill>
                <a:srgbClr val="000000"/>
              </a:solidFill>
              <a:latin typeface="Myriad Pro Light" panose="020B0403030403020204"/>
            </a:endParaRPr>
          </a:p>
          <a:p>
            <a:pPr>
              <a:lnSpc>
                <a:spcPts val="2760"/>
              </a:lnSpc>
            </a:pPr>
            <a:r>
              <a:rPr lang="en-US" sz="2400" dirty="0">
                <a:solidFill>
                  <a:srgbClr val="000000"/>
                </a:solidFill>
                <a:latin typeface="Myriad Pro Light" panose="020B0403030403020204"/>
              </a:rPr>
              <a:t>Patients can sign the consent form, and users can access external documents through the viewer.</a:t>
            </a:r>
          </a:p>
        </p:txBody>
      </p:sp>
      <p:pic>
        <p:nvPicPr>
          <p:cNvPr id="14" name="Picture 13">
            <a:extLst>
              <a:ext uri="{FF2B5EF4-FFF2-40B4-BE49-F238E27FC236}">
                <a16:creationId xmlns:a16="http://schemas.microsoft.com/office/drawing/2014/main" id="{F97933C3-BAAA-4A7E-82A0-F0AE2E6E0F88}"/>
              </a:ext>
            </a:extLst>
          </p:cNvPr>
          <p:cNvPicPr>
            <a:picLocks noChangeAspect="1"/>
          </p:cNvPicPr>
          <p:nvPr/>
        </p:nvPicPr>
        <p:blipFill>
          <a:blip r:embed="rId4"/>
          <a:stretch>
            <a:fillRect/>
          </a:stretch>
        </p:blipFill>
        <p:spPr>
          <a:xfrm>
            <a:off x="15610103" y="7762427"/>
            <a:ext cx="2639797" cy="2639797"/>
          </a:xfrm>
          <a:prstGeom prst="rect">
            <a:avLst/>
          </a:prstGeom>
        </p:spPr>
      </p:pic>
      <p:grpSp>
        <p:nvGrpSpPr>
          <p:cNvPr id="15" name="Group 2">
            <a:extLst>
              <a:ext uri="{FF2B5EF4-FFF2-40B4-BE49-F238E27FC236}">
                <a16:creationId xmlns:a16="http://schemas.microsoft.com/office/drawing/2014/main" id="{575DBA6A-0819-473A-BCBA-2E80BFEAF9FF}"/>
              </a:ext>
            </a:extLst>
          </p:cNvPr>
          <p:cNvGrpSpPr/>
          <p:nvPr/>
        </p:nvGrpSpPr>
        <p:grpSpPr>
          <a:xfrm>
            <a:off x="1571488" y="3965094"/>
            <a:ext cx="749528" cy="749528"/>
            <a:chOff x="0" y="0"/>
            <a:chExt cx="999370" cy="999370"/>
          </a:xfrm>
        </p:grpSpPr>
        <p:sp>
          <p:nvSpPr>
            <p:cNvPr id="16" name="Freeform 3">
              <a:extLst>
                <a:ext uri="{FF2B5EF4-FFF2-40B4-BE49-F238E27FC236}">
                  <a16:creationId xmlns:a16="http://schemas.microsoft.com/office/drawing/2014/main" id="{26DD4EE4-ABBA-4307-9A90-A667CD679D0F}"/>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4">
              <a:extLst>
                <a:ext uri="{FF2B5EF4-FFF2-40B4-BE49-F238E27FC236}">
                  <a16:creationId xmlns:a16="http://schemas.microsoft.com/office/drawing/2014/main" id="{58FAFF66-B041-4550-BE04-82ED3A9B7B1B}"/>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9C767651-37A2-4FEF-93D7-625910A86A47}"/>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19" name="Group 2">
            <a:extLst>
              <a:ext uri="{FF2B5EF4-FFF2-40B4-BE49-F238E27FC236}">
                <a16:creationId xmlns:a16="http://schemas.microsoft.com/office/drawing/2014/main" id="{0F94E084-4DF1-4896-9DA6-F33260FDBEEA}"/>
              </a:ext>
            </a:extLst>
          </p:cNvPr>
          <p:cNvGrpSpPr/>
          <p:nvPr/>
        </p:nvGrpSpPr>
        <p:grpSpPr>
          <a:xfrm>
            <a:off x="1571488" y="5980443"/>
            <a:ext cx="749528" cy="749528"/>
            <a:chOff x="0" y="0"/>
            <a:chExt cx="999370" cy="999370"/>
          </a:xfrm>
        </p:grpSpPr>
        <p:sp>
          <p:nvSpPr>
            <p:cNvPr id="20" name="Freeform 3">
              <a:extLst>
                <a:ext uri="{FF2B5EF4-FFF2-40B4-BE49-F238E27FC236}">
                  <a16:creationId xmlns:a16="http://schemas.microsoft.com/office/drawing/2014/main" id="{1646901D-2918-4572-B03A-0A6A6A21D203}"/>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4">
              <a:extLst>
                <a:ext uri="{FF2B5EF4-FFF2-40B4-BE49-F238E27FC236}">
                  <a16:creationId xmlns:a16="http://schemas.microsoft.com/office/drawing/2014/main" id="{A114BD53-E2E4-4F8C-9D8D-5C54A0D0771D}"/>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5">
              <a:extLst>
                <a:ext uri="{FF2B5EF4-FFF2-40B4-BE49-F238E27FC236}">
                  <a16:creationId xmlns:a16="http://schemas.microsoft.com/office/drawing/2014/main" id="{B08F35F3-0784-40A1-97DD-4E78A328EC6D}"/>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E20D3B-A59B-4EE9-A933-3F8679F219B0}"/>
              </a:ext>
            </a:extLst>
          </p:cNvPr>
          <p:cNvPicPr>
            <a:picLocks noChangeAspect="1"/>
          </p:cNvPicPr>
          <p:nvPr/>
        </p:nvPicPr>
        <p:blipFill>
          <a:blip r:embed="rId2"/>
          <a:stretch>
            <a:fillRect/>
          </a:stretch>
        </p:blipFill>
        <p:spPr>
          <a:xfrm>
            <a:off x="2209800" y="2705100"/>
            <a:ext cx="13112420" cy="5867086"/>
          </a:xfrm>
          <a:prstGeom prst="rect">
            <a:avLst/>
          </a:prstGeom>
        </p:spPr>
      </p:pic>
      <p:sp>
        <p:nvSpPr>
          <p:cNvPr id="3" name="TextBox 12">
            <a:extLst>
              <a:ext uri="{FF2B5EF4-FFF2-40B4-BE49-F238E27FC236}">
                <a16:creationId xmlns:a16="http://schemas.microsoft.com/office/drawing/2014/main" id="{2C6215B6-90A7-4985-AB00-97EF81153A69}"/>
              </a:ext>
            </a:extLst>
          </p:cNvPr>
          <p:cNvSpPr txBox="1"/>
          <p:nvPr/>
        </p:nvSpPr>
        <p:spPr>
          <a:xfrm>
            <a:off x="2606939" y="1223611"/>
            <a:ext cx="11337661" cy="666849"/>
          </a:xfrm>
          <a:prstGeom prst="rect">
            <a:avLst/>
          </a:prstGeom>
        </p:spPr>
        <p:txBody>
          <a:bodyPr wrap="square" lIns="0" tIns="0" rIns="0" bIns="0" rtlCol="0" anchor="t">
            <a:spAutoFit/>
          </a:bodyPr>
          <a:lstStyle/>
          <a:p>
            <a:pPr>
              <a:lnSpc>
                <a:spcPts val="5174"/>
              </a:lnSpc>
            </a:pPr>
            <a:r>
              <a:rPr lang="en-US" sz="4800" b="1" dirty="0">
                <a:solidFill>
                  <a:srgbClr val="000000"/>
                </a:solidFill>
                <a:latin typeface="Myriad Pro Light" panose="020B0403030403020204"/>
              </a:rPr>
              <a:t>Managing Consent and External Documents</a:t>
            </a:r>
          </a:p>
        </p:txBody>
      </p:sp>
      <p:pic>
        <p:nvPicPr>
          <p:cNvPr id="4" name="Picture 3">
            <a:extLst>
              <a:ext uri="{FF2B5EF4-FFF2-40B4-BE49-F238E27FC236}">
                <a16:creationId xmlns:a16="http://schemas.microsoft.com/office/drawing/2014/main" id="{ED6548AE-3F1B-4F29-B83E-F20B87398A79}"/>
              </a:ext>
            </a:extLst>
          </p:cNvPr>
          <p:cNvPicPr>
            <a:picLocks noChangeAspect="1"/>
          </p:cNvPicPr>
          <p:nvPr/>
        </p:nvPicPr>
        <p:blipFill>
          <a:blip r:embed="rId3"/>
          <a:stretch>
            <a:fillRect/>
          </a:stretch>
        </p:blipFill>
        <p:spPr>
          <a:xfrm>
            <a:off x="15610103" y="7762427"/>
            <a:ext cx="2639797" cy="2639797"/>
          </a:xfrm>
          <a:prstGeom prst="rect">
            <a:avLst/>
          </a:prstGeom>
        </p:spPr>
      </p:pic>
    </p:spTree>
    <p:extLst>
      <p:ext uri="{BB962C8B-B14F-4D97-AF65-F5344CB8AC3E}">
        <p14:creationId xmlns:p14="http://schemas.microsoft.com/office/powerpoint/2010/main" val="66754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39684" y="3835408"/>
            <a:ext cx="9534188" cy="3231654"/>
          </a:xfrm>
          <a:prstGeom prst="rect">
            <a:avLst/>
          </a:prstGeom>
        </p:spPr>
        <p:txBody>
          <a:bodyPr lIns="0" tIns="0" rIns="0" bIns="0" rtlCol="0" anchor="t">
            <a:spAutoFit/>
          </a:bodyPr>
          <a:lstStyle/>
          <a:p>
            <a:pPr>
              <a:lnSpc>
                <a:spcPts val="2760"/>
              </a:lnSpc>
            </a:pPr>
            <a:r>
              <a:rPr lang="en-US" sz="2400" dirty="0">
                <a:solidFill>
                  <a:srgbClr val="000000"/>
                </a:solidFill>
                <a:latin typeface="Myriad Pro Light" panose="020B0403030403020204"/>
              </a:rPr>
              <a:t>Reconciliation is the process of integrating external documents into the patient's chart. </a:t>
            </a:r>
          </a:p>
          <a:p>
            <a:pPr>
              <a:lnSpc>
                <a:spcPts val="2760"/>
              </a:lnSpc>
            </a:pPr>
            <a:endParaRPr lang="en-US" sz="2400" dirty="0">
              <a:solidFill>
                <a:srgbClr val="000000"/>
              </a:solidFill>
              <a:latin typeface="Myriad Pro Light" panose="020B0403030403020204"/>
            </a:endParaRPr>
          </a:p>
          <a:p>
            <a:pPr>
              <a:lnSpc>
                <a:spcPts val="2760"/>
              </a:lnSpc>
            </a:pPr>
            <a:endParaRPr lang="en-US" sz="2400" dirty="0">
              <a:solidFill>
                <a:srgbClr val="000000"/>
              </a:solidFill>
              <a:latin typeface="Myriad Pro Light" panose="020B0403030403020204"/>
            </a:endParaRPr>
          </a:p>
          <a:p>
            <a:pPr>
              <a:lnSpc>
                <a:spcPts val="2760"/>
              </a:lnSpc>
            </a:pPr>
            <a:r>
              <a:rPr lang="en-US" sz="2400" dirty="0">
                <a:solidFill>
                  <a:srgbClr val="000000"/>
                </a:solidFill>
                <a:latin typeface="Myriad Pro Light" panose="020B0403030403020204"/>
              </a:rPr>
              <a:t>Errors or warnings may occur if there are issues with the documents. </a:t>
            </a:r>
          </a:p>
          <a:p>
            <a:pPr>
              <a:lnSpc>
                <a:spcPts val="2760"/>
              </a:lnSpc>
            </a:pPr>
            <a:endParaRPr lang="en-US" sz="2400" dirty="0">
              <a:solidFill>
                <a:srgbClr val="000000"/>
              </a:solidFill>
              <a:latin typeface="Myriad Pro Light" panose="020B0403030403020204"/>
            </a:endParaRPr>
          </a:p>
          <a:p>
            <a:pPr>
              <a:lnSpc>
                <a:spcPts val="2760"/>
              </a:lnSpc>
            </a:pPr>
            <a:endParaRPr lang="en-US" sz="2400" dirty="0">
              <a:solidFill>
                <a:srgbClr val="000000"/>
              </a:solidFill>
              <a:latin typeface="Myriad Pro Light" panose="020B0403030403020204"/>
            </a:endParaRPr>
          </a:p>
          <a:p>
            <a:pPr>
              <a:lnSpc>
                <a:spcPts val="2760"/>
              </a:lnSpc>
            </a:pPr>
            <a:endParaRPr lang="en-US" sz="2400" dirty="0">
              <a:solidFill>
                <a:srgbClr val="000000"/>
              </a:solidFill>
              <a:latin typeface="Myriad Pro Light" panose="020B0403030403020204"/>
            </a:endParaRPr>
          </a:p>
          <a:p>
            <a:pPr>
              <a:lnSpc>
                <a:spcPts val="2760"/>
              </a:lnSpc>
            </a:pPr>
            <a:r>
              <a:rPr lang="en-US" sz="2400" dirty="0">
                <a:solidFill>
                  <a:srgbClr val="000000"/>
                </a:solidFill>
                <a:latin typeface="Myriad Pro Light" panose="020B0403030403020204"/>
              </a:rPr>
              <a:t>Understanding and resolving these issues is vital to ensure data accuracy.</a:t>
            </a:r>
          </a:p>
        </p:txBody>
      </p:sp>
      <p:sp>
        <p:nvSpPr>
          <p:cNvPr id="16" name="Freeform 16"/>
          <p:cNvSpPr/>
          <p:nvPr/>
        </p:nvSpPr>
        <p:spPr>
          <a:xfrm>
            <a:off x="12481492" y="3789428"/>
            <a:ext cx="1999556" cy="2387529"/>
          </a:xfrm>
          <a:custGeom>
            <a:avLst/>
            <a:gdLst/>
            <a:ahLst/>
            <a:cxnLst/>
            <a:rect l="l" t="t" r="r" b="b"/>
            <a:pathLst>
              <a:path w="1999556" h="2387529">
                <a:moveTo>
                  <a:pt x="0" y="0"/>
                </a:moveTo>
                <a:lnTo>
                  <a:pt x="1999556" y="0"/>
                </a:lnTo>
                <a:lnTo>
                  <a:pt x="1999556" y="2387529"/>
                </a:lnTo>
                <a:lnTo>
                  <a:pt x="0" y="2387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2441861" y="1125982"/>
            <a:ext cx="11655139" cy="666849"/>
          </a:xfrm>
          <a:prstGeom prst="rect">
            <a:avLst/>
          </a:prstGeom>
        </p:spPr>
        <p:txBody>
          <a:bodyPr wrap="square" lIns="0" tIns="0" rIns="0" bIns="0" rtlCol="0" anchor="t">
            <a:spAutoFit/>
          </a:bodyPr>
          <a:lstStyle/>
          <a:p>
            <a:pPr>
              <a:lnSpc>
                <a:spcPts val="5174"/>
              </a:lnSpc>
            </a:pPr>
            <a:r>
              <a:rPr lang="en-US" sz="4800" b="1" dirty="0">
                <a:solidFill>
                  <a:srgbClr val="000000"/>
                </a:solidFill>
                <a:latin typeface="Myriad Pro Light" panose="020B0403030403020204"/>
              </a:rPr>
              <a:t>Document Reconciliation and Handling Errors</a:t>
            </a:r>
          </a:p>
        </p:txBody>
      </p:sp>
      <p:pic>
        <p:nvPicPr>
          <p:cNvPr id="19" name="Picture 18">
            <a:extLst>
              <a:ext uri="{FF2B5EF4-FFF2-40B4-BE49-F238E27FC236}">
                <a16:creationId xmlns:a16="http://schemas.microsoft.com/office/drawing/2014/main" id="{63E113BE-4631-4271-867A-93555EB31610}"/>
              </a:ext>
            </a:extLst>
          </p:cNvPr>
          <p:cNvPicPr>
            <a:picLocks noChangeAspect="1"/>
          </p:cNvPicPr>
          <p:nvPr/>
        </p:nvPicPr>
        <p:blipFill>
          <a:blip r:embed="rId4"/>
          <a:stretch>
            <a:fillRect/>
          </a:stretch>
        </p:blipFill>
        <p:spPr>
          <a:xfrm>
            <a:off x="15610103" y="7762427"/>
            <a:ext cx="2639797" cy="2639797"/>
          </a:xfrm>
          <a:prstGeom prst="rect">
            <a:avLst/>
          </a:prstGeom>
        </p:spPr>
      </p:pic>
      <p:grpSp>
        <p:nvGrpSpPr>
          <p:cNvPr id="18" name="Group 2">
            <a:extLst>
              <a:ext uri="{FF2B5EF4-FFF2-40B4-BE49-F238E27FC236}">
                <a16:creationId xmlns:a16="http://schemas.microsoft.com/office/drawing/2014/main" id="{B96BAD41-41D6-44A0-8B38-181F4F7E4A62}"/>
              </a:ext>
            </a:extLst>
          </p:cNvPr>
          <p:cNvGrpSpPr/>
          <p:nvPr/>
        </p:nvGrpSpPr>
        <p:grpSpPr>
          <a:xfrm>
            <a:off x="1213731" y="3760237"/>
            <a:ext cx="749528" cy="749528"/>
            <a:chOff x="0" y="0"/>
            <a:chExt cx="999370" cy="999370"/>
          </a:xfrm>
        </p:grpSpPr>
        <p:sp>
          <p:nvSpPr>
            <p:cNvPr id="20" name="Freeform 3">
              <a:extLst>
                <a:ext uri="{FF2B5EF4-FFF2-40B4-BE49-F238E27FC236}">
                  <a16:creationId xmlns:a16="http://schemas.microsoft.com/office/drawing/2014/main" id="{B71988A2-B5BE-4DD1-B9DA-E4ED271142D9}"/>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4">
              <a:extLst>
                <a:ext uri="{FF2B5EF4-FFF2-40B4-BE49-F238E27FC236}">
                  <a16:creationId xmlns:a16="http://schemas.microsoft.com/office/drawing/2014/main" id="{B85C53F8-5BF4-41A4-AEBF-1D350AE8B23C}"/>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5">
              <a:extLst>
                <a:ext uri="{FF2B5EF4-FFF2-40B4-BE49-F238E27FC236}">
                  <a16:creationId xmlns:a16="http://schemas.microsoft.com/office/drawing/2014/main" id="{E8996A74-553B-457F-A753-47013A8945F5}"/>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23" name="Group 2">
            <a:extLst>
              <a:ext uri="{FF2B5EF4-FFF2-40B4-BE49-F238E27FC236}">
                <a16:creationId xmlns:a16="http://schemas.microsoft.com/office/drawing/2014/main" id="{93836400-0B1B-4392-869E-8518EFB60319}"/>
              </a:ext>
            </a:extLst>
          </p:cNvPr>
          <p:cNvGrpSpPr/>
          <p:nvPr/>
        </p:nvGrpSpPr>
        <p:grpSpPr>
          <a:xfrm>
            <a:off x="1213731" y="5080469"/>
            <a:ext cx="749528" cy="749528"/>
            <a:chOff x="0" y="0"/>
            <a:chExt cx="999370" cy="999370"/>
          </a:xfrm>
        </p:grpSpPr>
        <p:sp>
          <p:nvSpPr>
            <p:cNvPr id="24" name="Freeform 3">
              <a:extLst>
                <a:ext uri="{FF2B5EF4-FFF2-40B4-BE49-F238E27FC236}">
                  <a16:creationId xmlns:a16="http://schemas.microsoft.com/office/drawing/2014/main" id="{1A8B2575-F896-4C0B-9453-F8C4182AC1E4}"/>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4">
              <a:extLst>
                <a:ext uri="{FF2B5EF4-FFF2-40B4-BE49-F238E27FC236}">
                  <a16:creationId xmlns:a16="http://schemas.microsoft.com/office/drawing/2014/main" id="{72856ACD-3123-497D-B920-DA5358A94C32}"/>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5">
              <a:extLst>
                <a:ext uri="{FF2B5EF4-FFF2-40B4-BE49-F238E27FC236}">
                  <a16:creationId xmlns:a16="http://schemas.microsoft.com/office/drawing/2014/main" id="{835B2F46-CE9B-4F1F-9EC7-CDD54CE0E4F2}"/>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27" name="Group 2">
            <a:extLst>
              <a:ext uri="{FF2B5EF4-FFF2-40B4-BE49-F238E27FC236}">
                <a16:creationId xmlns:a16="http://schemas.microsoft.com/office/drawing/2014/main" id="{571AA3ED-FFD9-455B-BF36-2B36D3BCA6BA}"/>
              </a:ext>
            </a:extLst>
          </p:cNvPr>
          <p:cNvGrpSpPr/>
          <p:nvPr/>
        </p:nvGrpSpPr>
        <p:grpSpPr>
          <a:xfrm>
            <a:off x="1213731" y="6515100"/>
            <a:ext cx="749528" cy="749528"/>
            <a:chOff x="0" y="0"/>
            <a:chExt cx="999370" cy="999370"/>
          </a:xfrm>
        </p:grpSpPr>
        <p:sp>
          <p:nvSpPr>
            <p:cNvPr id="28" name="Freeform 3">
              <a:extLst>
                <a:ext uri="{FF2B5EF4-FFF2-40B4-BE49-F238E27FC236}">
                  <a16:creationId xmlns:a16="http://schemas.microsoft.com/office/drawing/2014/main" id="{771CAFA5-EF62-447C-AEEF-1654638CAE23}"/>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Freeform 4">
              <a:extLst>
                <a:ext uri="{FF2B5EF4-FFF2-40B4-BE49-F238E27FC236}">
                  <a16:creationId xmlns:a16="http://schemas.microsoft.com/office/drawing/2014/main" id="{9AEB8A8D-DB02-4AC7-A661-44340B82E54E}"/>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0" name="Freeform 5">
              <a:extLst>
                <a:ext uri="{FF2B5EF4-FFF2-40B4-BE49-F238E27FC236}">
                  <a16:creationId xmlns:a16="http://schemas.microsoft.com/office/drawing/2014/main" id="{3DA7E784-558A-42A7-B828-58A46AFD05A8}"/>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71F9E6-9B57-4E82-8632-E2B68D94D42F}"/>
              </a:ext>
            </a:extLst>
          </p:cNvPr>
          <p:cNvPicPr>
            <a:picLocks noChangeAspect="1"/>
          </p:cNvPicPr>
          <p:nvPr/>
        </p:nvPicPr>
        <p:blipFill>
          <a:blip r:embed="rId2"/>
          <a:stretch>
            <a:fillRect/>
          </a:stretch>
        </p:blipFill>
        <p:spPr>
          <a:xfrm>
            <a:off x="2859260" y="2046218"/>
            <a:ext cx="12569480" cy="7114800"/>
          </a:xfrm>
          <a:prstGeom prst="rect">
            <a:avLst/>
          </a:prstGeom>
        </p:spPr>
      </p:pic>
      <p:sp>
        <p:nvSpPr>
          <p:cNvPr id="3" name="TextBox 17">
            <a:extLst>
              <a:ext uri="{FF2B5EF4-FFF2-40B4-BE49-F238E27FC236}">
                <a16:creationId xmlns:a16="http://schemas.microsoft.com/office/drawing/2014/main" id="{2CDCAA72-16A6-485A-BA1F-4E371DA87AFD}"/>
              </a:ext>
            </a:extLst>
          </p:cNvPr>
          <p:cNvSpPr txBox="1"/>
          <p:nvPr/>
        </p:nvSpPr>
        <p:spPr>
          <a:xfrm>
            <a:off x="2441861" y="1125982"/>
            <a:ext cx="11655139" cy="666849"/>
          </a:xfrm>
          <a:prstGeom prst="rect">
            <a:avLst/>
          </a:prstGeom>
        </p:spPr>
        <p:txBody>
          <a:bodyPr wrap="square" lIns="0" tIns="0" rIns="0" bIns="0" rtlCol="0" anchor="t">
            <a:spAutoFit/>
          </a:bodyPr>
          <a:lstStyle/>
          <a:p>
            <a:pPr>
              <a:lnSpc>
                <a:spcPts val="5174"/>
              </a:lnSpc>
            </a:pPr>
            <a:r>
              <a:rPr lang="en-US" sz="4800" b="1" dirty="0">
                <a:solidFill>
                  <a:srgbClr val="000000"/>
                </a:solidFill>
                <a:latin typeface="Myriad Pro Light" panose="020B0403030403020204"/>
              </a:rPr>
              <a:t>Document Reconciliation and Handling Errors</a:t>
            </a:r>
          </a:p>
        </p:txBody>
      </p:sp>
      <p:pic>
        <p:nvPicPr>
          <p:cNvPr id="4" name="Picture 3">
            <a:extLst>
              <a:ext uri="{FF2B5EF4-FFF2-40B4-BE49-F238E27FC236}">
                <a16:creationId xmlns:a16="http://schemas.microsoft.com/office/drawing/2014/main" id="{DEB84A05-CA7C-418E-BF11-FE307157241A}"/>
              </a:ext>
            </a:extLst>
          </p:cNvPr>
          <p:cNvPicPr>
            <a:picLocks noChangeAspect="1"/>
          </p:cNvPicPr>
          <p:nvPr/>
        </p:nvPicPr>
        <p:blipFill>
          <a:blip r:embed="rId3"/>
          <a:stretch>
            <a:fillRect/>
          </a:stretch>
        </p:blipFill>
        <p:spPr>
          <a:xfrm>
            <a:off x="15610103" y="7762427"/>
            <a:ext cx="2639797" cy="2639797"/>
          </a:xfrm>
          <a:prstGeom prst="rect">
            <a:avLst/>
          </a:prstGeom>
        </p:spPr>
      </p:pic>
    </p:spTree>
    <p:extLst>
      <p:ext uri="{BB962C8B-B14F-4D97-AF65-F5344CB8AC3E}">
        <p14:creationId xmlns:p14="http://schemas.microsoft.com/office/powerpoint/2010/main" val="37359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97857" y="3695924"/>
            <a:ext cx="2106227" cy="3397141"/>
          </a:xfrm>
          <a:custGeom>
            <a:avLst/>
            <a:gdLst/>
            <a:ahLst/>
            <a:cxnLst/>
            <a:rect l="l" t="t" r="r" b="b"/>
            <a:pathLst>
              <a:path w="2106227" h="3397141">
                <a:moveTo>
                  <a:pt x="0" y="0"/>
                </a:moveTo>
                <a:lnTo>
                  <a:pt x="2106227" y="0"/>
                </a:lnTo>
                <a:lnTo>
                  <a:pt x="2106227" y="3397141"/>
                </a:lnTo>
                <a:lnTo>
                  <a:pt x="0" y="3397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410801" y="1181100"/>
            <a:ext cx="11466397" cy="666849"/>
          </a:xfrm>
          <a:prstGeom prst="rect">
            <a:avLst/>
          </a:prstGeom>
        </p:spPr>
        <p:txBody>
          <a:bodyPr lIns="0" tIns="0" rIns="0" bIns="0" rtlCol="0" anchor="t">
            <a:spAutoFit/>
          </a:bodyPr>
          <a:lstStyle/>
          <a:p>
            <a:pPr>
              <a:lnSpc>
                <a:spcPts val="5174"/>
              </a:lnSpc>
            </a:pPr>
            <a:r>
              <a:rPr lang="en-US" sz="4800" b="1" dirty="0">
                <a:solidFill>
                  <a:srgbClr val="000000"/>
                </a:solidFill>
                <a:latin typeface="Myriad Pro Light" panose="020B0403030403020204"/>
              </a:rPr>
              <a:t>Opting Out and Tracking Transactions</a:t>
            </a:r>
          </a:p>
        </p:txBody>
      </p:sp>
      <p:sp>
        <p:nvSpPr>
          <p:cNvPr id="4" name="TextBox 4"/>
          <p:cNvSpPr txBox="1"/>
          <p:nvPr/>
        </p:nvSpPr>
        <p:spPr>
          <a:xfrm>
            <a:off x="2590800" y="3993053"/>
            <a:ext cx="8468712" cy="2580002"/>
          </a:xfrm>
          <a:prstGeom prst="rect">
            <a:avLst/>
          </a:prstGeom>
        </p:spPr>
        <p:txBody>
          <a:bodyPr lIns="0" tIns="0" rIns="0" bIns="0" rtlCol="0" anchor="t">
            <a:spAutoFit/>
          </a:bodyPr>
          <a:lstStyle/>
          <a:p>
            <a:pPr>
              <a:lnSpc>
                <a:spcPts val="2856"/>
              </a:lnSpc>
            </a:pPr>
            <a:r>
              <a:rPr lang="en-US" sz="2400" dirty="0">
                <a:solidFill>
                  <a:srgbClr val="000000"/>
                </a:solidFill>
                <a:latin typeface="Myriad Pro Light" panose="020B0403030403020204"/>
              </a:rPr>
              <a:t>Patients can opt out of CommonWell by disabling chart sharing through the CommonWell controls on their profile. </a:t>
            </a:r>
          </a:p>
          <a:p>
            <a:pPr>
              <a:lnSpc>
                <a:spcPts val="2856"/>
              </a:lnSpc>
            </a:pPr>
            <a:endParaRPr lang="en-US" sz="2400" dirty="0">
              <a:solidFill>
                <a:srgbClr val="000000"/>
              </a:solidFill>
              <a:latin typeface="Myriad Pro Light" panose="020B0403030403020204"/>
            </a:endParaRPr>
          </a:p>
          <a:p>
            <a:pPr>
              <a:lnSpc>
                <a:spcPts val="2856"/>
              </a:lnSpc>
            </a:pPr>
            <a:endParaRPr lang="en-US" sz="2400" dirty="0">
              <a:solidFill>
                <a:srgbClr val="000000"/>
              </a:solidFill>
              <a:latin typeface="Myriad Pro Light" panose="020B0403030403020204"/>
            </a:endParaRPr>
          </a:p>
          <a:p>
            <a:pPr>
              <a:lnSpc>
                <a:spcPts val="2856"/>
              </a:lnSpc>
            </a:pPr>
            <a:endParaRPr lang="en-US" sz="2400" dirty="0">
              <a:solidFill>
                <a:srgbClr val="000000"/>
              </a:solidFill>
              <a:latin typeface="Myriad Pro Light" panose="020B0403030403020204"/>
            </a:endParaRPr>
          </a:p>
          <a:p>
            <a:pPr>
              <a:lnSpc>
                <a:spcPts val="2856"/>
              </a:lnSpc>
            </a:pPr>
            <a:r>
              <a:rPr lang="en-US" sz="2400" dirty="0">
                <a:solidFill>
                  <a:srgbClr val="000000"/>
                </a:solidFill>
                <a:latin typeface="Myriad Pro Light" panose="020B0403030403020204"/>
              </a:rPr>
              <a:t>Practice users can track outbound transactions to monitor data exchanges within CommonWell.</a:t>
            </a:r>
          </a:p>
        </p:txBody>
      </p:sp>
      <p:pic>
        <p:nvPicPr>
          <p:cNvPr id="14" name="Picture 13">
            <a:extLst>
              <a:ext uri="{FF2B5EF4-FFF2-40B4-BE49-F238E27FC236}">
                <a16:creationId xmlns:a16="http://schemas.microsoft.com/office/drawing/2014/main" id="{EA4F5BC0-2A24-4309-B0FA-1379F489C23A}"/>
              </a:ext>
            </a:extLst>
          </p:cNvPr>
          <p:cNvPicPr>
            <a:picLocks noChangeAspect="1"/>
          </p:cNvPicPr>
          <p:nvPr/>
        </p:nvPicPr>
        <p:blipFill>
          <a:blip r:embed="rId4"/>
          <a:stretch>
            <a:fillRect/>
          </a:stretch>
        </p:blipFill>
        <p:spPr>
          <a:xfrm>
            <a:off x="15610103" y="7762427"/>
            <a:ext cx="2639797" cy="2639797"/>
          </a:xfrm>
          <a:prstGeom prst="rect">
            <a:avLst/>
          </a:prstGeom>
        </p:spPr>
      </p:pic>
      <p:grpSp>
        <p:nvGrpSpPr>
          <p:cNvPr id="15" name="Group 2">
            <a:extLst>
              <a:ext uri="{FF2B5EF4-FFF2-40B4-BE49-F238E27FC236}">
                <a16:creationId xmlns:a16="http://schemas.microsoft.com/office/drawing/2014/main" id="{4BC13504-A88E-462C-B780-93EC0E5E10B9}"/>
              </a:ext>
            </a:extLst>
          </p:cNvPr>
          <p:cNvGrpSpPr/>
          <p:nvPr/>
        </p:nvGrpSpPr>
        <p:grpSpPr>
          <a:xfrm>
            <a:off x="1410933" y="3993053"/>
            <a:ext cx="749528" cy="749528"/>
            <a:chOff x="0" y="0"/>
            <a:chExt cx="999370" cy="999370"/>
          </a:xfrm>
        </p:grpSpPr>
        <p:sp>
          <p:nvSpPr>
            <p:cNvPr id="16" name="Freeform 3">
              <a:extLst>
                <a:ext uri="{FF2B5EF4-FFF2-40B4-BE49-F238E27FC236}">
                  <a16:creationId xmlns:a16="http://schemas.microsoft.com/office/drawing/2014/main" id="{DDC47FC7-C949-4842-8920-44B248BB917D}"/>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4">
              <a:extLst>
                <a:ext uri="{FF2B5EF4-FFF2-40B4-BE49-F238E27FC236}">
                  <a16:creationId xmlns:a16="http://schemas.microsoft.com/office/drawing/2014/main" id="{E54F56FC-996B-4908-8134-DADC8E82AC19}"/>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0217816A-E1CB-446B-9651-C059A196B0F6}"/>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19" name="Group 2">
            <a:extLst>
              <a:ext uri="{FF2B5EF4-FFF2-40B4-BE49-F238E27FC236}">
                <a16:creationId xmlns:a16="http://schemas.microsoft.com/office/drawing/2014/main" id="{29AF46CF-9DBF-4FE7-9718-79BCA62D663D}"/>
              </a:ext>
            </a:extLst>
          </p:cNvPr>
          <p:cNvGrpSpPr/>
          <p:nvPr/>
        </p:nvGrpSpPr>
        <p:grpSpPr>
          <a:xfrm>
            <a:off x="1410933" y="5844505"/>
            <a:ext cx="749528" cy="749528"/>
            <a:chOff x="0" y="0"/>
            <a:chExt cx="999370" cy="999370"/>
          </a:xfrm>
        </p:grpSpPr>
        <p:sp>
          <p:nvSpPr>
            <p:cNvPr id="20" name="Freeform 3">
              <a:extLst>
                <a:ext uri="{FF2B5EF4-FFF2-40B4-BE49-F238E27FC236}">
                  <a16:creationId xmlns:a16="http://schemas.microsoft.com/office/drawing/2014/main" id="{4F417B0F-0EFA-47C2-8060-B7E2AB8CF603}"/>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4">
              <a:extLst>
                <a:ext uri="{FF2B5EF4-FFF2-40B4-BE49-F238E27FC236}">
                  <a16:creationId xmlns:a16="http://schemas.microsoft.com/office/drawing/2014/main" id="{1F418C05-6215-44E3-A90D-80F07B519546}"/>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5">
              <a:extLst>
                <a:ext uri="{FF2B5EF4-FFF2-40B4-BE49-F238E27FC236}">
                  <a16:creationId xmlns:a16="http://schemas.microsoft.com/office/drawing/2014/main" id="{598A4E10-0FE5-4FF0-94B1-DBE80F75E318}"/>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C4F9CB62-0EB6-4125-960D-48E661026D91}"/>
              </a:ext>
            </a:extLst>
          </p:cNvPr>
          <p:cNvSpPr txBox="1"/>
          <p:nvPr/>
        </p:nvSpPr>
        <p:spPr>
          <a:xfrm>
            <a:off x="3410801" y="1181100"/>
            <a:ext cx="11466397" cy="666849"/>
          </a:xfrm>
          <a:prstGeom prst="rect">
            <a:avLst/>
          </a:prstGeom>
        </p:spPr>
        <p:txBody>
          <a:bodyPr lIns="0" tIns="0" rIns="0" bIns="0" rtlCol="0" anchor="t">
            <a:spAutoFit/>
          </a:bodyPr>
          <a:lstStyle/>
          <a:p>
            <a:pPr>
              <a:lnSpc>
                <a:spcPts val="5174"/>
              </a:lnSpc>
            </a:pPr>
            <a:r>
              <a:rPr lang="en-US" sz="4800" b="1" dirty="0">
                <a:solidFill>
                  <a:srgbClr val="000000"/>
                </a:solidFill>
                <a:latin typeface="Myriad Pro Light" panose="020B0403030403020204"/>
              </a:rPr>
              <a:t>Opting Out and Tracking Transactions</a:t>
            </a:r>
          </a:p>
        </p:txBody>
      </p:sp>
      <p:pic>
        <p:nvPicPr>
          <p:cNvPr id="5" name="Picture 4">
            <a:extLst>
              <a:ext uri="{FF2B5EF4-FFF2-40B4-BE49-F238E27FC236}">
                <a16:creationId xmlns:a16="http://schemas.microsoft.com/office/drawing/2014/main" id="{EBC99D6E-A470-4AEB-86CA-B134A408C864}"/>
              </a:ext>
            </a:extLst>
          </p:cNvPr>
          <p:cNvPicPr>
            <a:picLocks noChangeAspect="1"/>
          </p:cNvPicPr>
          <p:nvPr/>
        </p:nvPicPr>
        <p:blipFill>
          <a:blip r:embed="rId2"/>
          <a:stretch>
            <a:fillRect/>
          </a:stretch>
        </p:blipFill>
        <p:spPr>
          <a:xfrm>
            <a:off x="15610103" y="7762427"/>
            <a:ext cx="2639797" cy="2639797"/>
          </a:xfrm>
          <a:prstGeom prst="rect">
            <a:avLst/>
          </a:prstGeom>
        </p:spPr>
      </p:pic>
      <p:pic>
        <p:nvPicPr>
          <p:cNvPr id="2054" name="Picture 6" descr="C:\Users\BLAKE~1.WRI\AppData\Local\Temp\SNAGHTML947595b.PNG">
            <a:extLst>
              <a:ext uri="{FF2B5EF4-FFF2-40B4-BE49-F238E27FC236}">
                <a16:creationId xmlns:a16="http://schemas.microsoft.com/office/drawing/2014/main" id="{47A677B4-4763-4BD4-8A50-96097186B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01" y="2431256"/>
            <a:ext cx="11677535" cy="542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3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12087347" y="3547024"/>
            <a:ext cx="3249824" cy="3192953"/>
          </a:xfrm>
          <a:custGeom>
            <a:avLst/>
            <a:gdLst/>
            <a:ahLst/>
            <a:cxnLst/>
            <a:rect l="l" t="t" r="r" b="b"/>
            <a:pathLst>
              <a:path w="3249824" h="3192953">
                <a:moveTo>
                  <a:pt x="0" y="0"/>
                </a:moveTo>
                <a:lnTo>
                  <a:pt x="3249825" y="0"/>
                </a:lnTo>
                <a:lnTo>
                  <a:pt x="3249825" y="3192952"/>
                </a:lnTo>
                <a:lnTo>
                  <a:pt x="0" y="31929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2827059" y="3744277"/>
            <a:ext cx="9217677" cy="2753126"/>
          </a:xfrm>
          <a:prstGeom prst="rect">
            <a:avLst/>
          </a:prstGeom>
        </p:spPr>
        <p:txBody>
          <a:bodyPr lIns="0" tIns="0" rIns="0" bIns="0" rtlCol="0" anchor="t">
            <a:spAutoFit/>
          </a:bodyPr>
          <a:lstStyle/>
          <a:p>
            <a:pPr>
              <a:lnSpc>
                <a:spcPts val="3120"/>
              </a:lnSpc>
            </a:pPr>
            <a:r>
              <a:rPr lang="en-US" sz="2400" dirty="0">
                <a:solidFill>
                  <a:srgbClr val="000000"/>
                </a:solidFill>
                <a:latin typeface="Myriad Pro Light" panose="020B0403030403020204"/>
              </a:rPr>
              <a:t>In conclusion, CommonWell empowers healthcare by bridging data gaps, ensuring data accessibility, and enhancing patient care. </a:t>
            </a:r>
          </a:p>
          <a:p>
            <a:pPr>
              <a:lnSpc>
                <a:spcPts val="3120"/>
              </a:lnSpc>
            </a:pPr>
            <a:endParaRPr lang="en-US" sz="2400" dirty="0">
              <a:solidFill>
                <a:srgbClr val="000000"/>
              </a:solidFill>
              <a:latin typeface="Myriad Pro Light" panose="020B0403030403020204"/>
            </a:endParaRPr>
          </a:p>
          <a:p>
            <a:pPr>
              <a:lnSpc>
                <a:spcPts val="3120"/>
              </a:lnSpc>
            </a:pPr>
            <a:endParaRPr lang="en-US" sz="2400" dirty="0">
              <a:solidFill>
                <a:srgbClr val="000000"/>
              </a:solidFill>
              <a:latin typeface="Myriad Pro Light" panose="020B0403030403020204"/>
            </a:endParaRPr>
          </a:p>
          <a:p>
            <a:pPr>
              <a:lnSpc>
                <a:spcPts val="3120"/>
              </a:lnSpc>
            </a:pPr>
            <a:endParaRPr lang="en-US" sz="2400" dirty="0">
              <a:solidFill>
                <a:srgbClr val="000000"/>
              </a:solidFill>
              <a:latin typeface="Myriad Pro Light" panose="020B0403030403020204"/>
            </a:endParaRPr>
          </a:p>
          <a:p>
            <a:pPr>
              <a:lnSpc>
                <a:spcPts val="3120"/>
              </a:lnSpc>
            </a:pPr>
            <a:r>
              <a:rPr lang="en-US" sz="2400" dirty="0">
                <a:solidFill>
                  <a:srgbClr val="000000"/>
                </a:solidFill>
                <a:latin typeface="Myriad Pro Light" panose="020B0403030403020204"/>
              </a:rPr>
              <a:t>By following these processes and best practices, healthcare providers can harness the full potential of CommonWell.</a:t>
            </a:r>
          </a:p>
        </p:txBody>
      </p:sp>
      <p:sp>
        <p:nvSpPr>
          <p:cNvPr id="13" name="TextBox 13"/>
          <p:cNvSpPr txBox="1"/>
          <p:nvPr/>
        </p:nvSpPr>
        <p:spPr>
          <a:xfrm>
            <a:off x="2950829" y="1375265"/>
            <a:ext cx="10612772" cy="666849"/>
          </a:xfrm>
          <a:prstGeom prst="rect">
            <a:avLst/>
          </a:prstGeom>
        </p:spPr>
        <p:txBody>
          <a:bodyPr wrap="square" lIns="0" tIns="0" rIns="0" bIns="0" rtlCol="0" anchor="t">
            <a:spAutoFit/>
          </a:bodyPr>
          <a:lstStyle/>
          <a:p>
            <a:pPr>
              <a:lnSpc>
                <a:spcPts val="5174"/>
              </a:lnSpc>
            </a:pPr>
            <a:r>
              <a:rPr lang="en-US" sz="4800" b="1" spc="-134" dirty="0">
                <a:solidFill>
                  <a:srgbClr val="000000"/>
                </a:solidFill>
                <a:latin typeface="Myriad Pro Light" panose="020B0403030403020204"/>
              </a:rPr>
              <a:t>Empowering Healthcare with CommonWell</a:t>
            </a:r>
          </a:p>
        </p:txBody>
      </p:sp>
      <p:pic>
        <p:nvPicPr>
          <p:cNvPr id="14" name="Picture 13">
            <a:extLst>
              <a:ext uri="{FF2B5EF4-FFF2-40B4-BE49-F238E27FC236}">
                <a16:creationId xmlns:a16="http://schemas.microsoft.com/office/drawing/2014/main" id="{0C085E79-3CD2-4591-9998-B08C9E72F966}"/>
              </a:ext>
            </a:extLst>
          </p:cNvPr>
          <p:cNvPicPr>
            <a:picLocks noChangeAspect="1"/>
          </p:cNvPicPr>
          <p:nvPr/>
        </p:nvPicPr>
        <p:blipFill>
          <a:blip r:embed="rId4"/>
          <a:stretch>
            <a:fillRect/>
          </a:stretch>
        </p:blipFill>
        <p:spPr>
          <a:xfrm>
            <a:off x="15610103" y="7762427"/>
            <a:ext cx="2639797" cy="2639797"/>
          </a:xfrm>
          <a:prstGeom prst="rect">
            <a:avLst/>
          </a:prstGeom>
        </p:spPr>
      </p:pic>
      <p:grpSp>
        <p:nvGrpSpPr>
          <p:cNvPr id="15" name="Group 2">
            <a:extLst>
              <a:ext uri="{FF2B5EF4-FFF2-40B4-BE49-F238E27FC236}">
                <a16:creationId xmlns:a16="http://schemas.microsoft.com/office/drawing/2014/main" id="{45F1D317-824D-486D-9E23-6AFEDEDBD5D7}"/>
              </a:ext>
            </a:extLst>
          </p:cNvPr>
          <p:cNvGrpSpPr/>
          <p:nvPr/>
        </p:nvGrpSpPr>
        <p:grpSpPr>
          <a:xfrm>
            <a:off x="1416615" y="3744277"/>
            <a:ext cx="749528" cy="749528"/>
            <a:chOff x="0" y="0"/>
            <a:chExt cx="999370" cy="999370"/>
          </a:xfrm>
        </p:grpSpPr>
        <p:sp>
          <p:nvSpPr>
            <p:cNvPr id="16" name="Freeform 3">
              <a:extLst>
                <a:ext uri="{FF2B5EF4-FFF2-40B4-BE49-F238E27FC236}">
                  <a16:creationId xmlns:a16="http://schemas.microsoft.com/office/drawing/2014/main" id="{7757207B-A9B5-4EAE-8A3C-A308C71F1D58}"/>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4">
              <a:extLst>
                <a:ext uri="{FF2B5EF4-FFF2-40B4-BE49-F238E27FC236}">
                  <a16:creationId xmlns:a16="http://schemas.microsoft.com/office/drawing/2014/main" id="{3972785F-B547-41AA-89BF-27A55921C3CB}"/>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2365295E-5AA4-4171-B014-7231311E5CE7}"/>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19" name="Group 2">
            <a:extLst>
              <a:ext uri="{FF2B5EF4-FFF2-40B4-BE49-F238E27FC236}">
                <a16:creationId xmlns:a16="http://schemas.microsoft.com/office/drawing/2014/main" id="{07E17043-FDB4-4287-9C7F-F29B491FB58E}"/>
              </a:ext>
            </a:extLst>
          </p:cNvPr>
          <p:cNvGrpSpPr/>
          <p:nvPr/>
        </p:nvGrpSpPr>
        <p:grpSpPr>
          <a:xfrm>
            <a:off x="1410933" y="5747875"/>
            <a:ext cx="749528" cy="749528"/>
            <a:chOff x="0" y="0"/>
            <a:chExt cx="999370" cy="999370"/>
          </a:xfrm>
        </p:grpSpPr>
        <p:sp>
          <p:nvSpPr>
            <p:cNvPr id="20" name="Freeform 3">
              <a:extLst>
                <a:ext uri="{FF2B5EF4-FFF2-40B4-BE49-F238E27FC236}">
                  <a16:creationId xmlns:a16="http://schemas.microsoft.com/office/drawing/2014/main" id="{F2EA4112-5966-4958-A440-C472EDA615BD}"/>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4">
              <a:extLst>
                <a:ext uri="{FF2B5EF4-FFF2-40B4-BE49-F238E27FC236}">
                  <a16:creationId xmlns:a16="http://schemas.microsoft.com/office/drawing/2014/main" id="{A5A4FA00-4E9F-48F8-8066-5D7636543FA0}"/>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5">
              <a:extLst>
                <a:ext uri="{FF2B5EF4-FFF2-40B4-BE49-F238E27FC236}">
                  <a16:creationId xmlns:a16="http://schemas.microsoft.com/office/drawing/2014/main" id="{57C13F76-4815-4507-9E5D-5FCCCE3315D7}"/>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F6BD348-65B1-4CC8-B445-8BC9E6839225}"/>
              </a:ext>
            </a:extLst>
          </p:cNvPr>
          <p:cNvSpPr txBox="1"/>
          <p:nvPr/>
        </p:nvSpPr>
        <p:spPr>
          <a:xfrm>
            <a:off x="1447800" y="952500"/>
            <a:ext cx="12369147" cy="765146"/>
          </a:xfrm>
          <a:prstGeom prst="rect">
            <a:avLst/>
          </a:prstGeom>
        </p:spPr>
        <p:txBody>
          <a:bodyPr lIns="0" tIns="0" rIns="0" bIns="0" rtlCol="0" anchor="t">
            <a:spAutoFit/>
          </a:bodyPr>
          <a:lstStyle/>
          <a:p>
            <a:pPr algn="l">
              <a:lnSpc>
                <a:spcPts val="6480"/>
              </a:lnSpc>
            </a:pPr>
            <a:r>
              <a:rPr lang="en-US" sz="4800" dirty="0">
                <a:solidFill>
                  <a:srgbClr val="000000"/>
                </a:solidFill>
                <a:latin typeface="Myriad Pro Light" panose="020B0403030403020204"/>
              </a:rPr>
              <a:t>What is CommonWell</a:t>
            </a:r>
            <a:endParaRPr lang="en-US" sz="4800" dirty="0">
              <a:solidFill>
                <a:srgbClr val="000000"/>
              </a:solidFill>
              <a:latin typeface="Arimo Bold"/>
            </a:endParaRPr>
          </a:p>
        </p:txBody>
      </p:sp>
      <p:sp>
        <p:nvSpPr>
          <p:cNvPr id="3" name="TextBox 3">
            <a:extLst>
              <a:ext uri="{FF2B5EF4-FFF2-40B4-BE49-F238E27FC236}">
                <a16:creationId xmlns:a16="http://schemas.microsoft.com/office/drawing/2014/main" id="{9A615DEF-30F5-492C-B352-49FDFB4C31FD}"/>
              </a:ext>
            </a:extLst>
          </p:cNvPr>
          <p:cNvSpPr txBox="1"/>
          <p:nvPr/>
        </p:nvSpPr>
        <p:spPr>
          <a:xfrm>
            <a:off x="1981200" y="2112813"/>
            <a:ext cx="14630400" cy="7841057"/>
          </a:xfrm>
          <a:prstGeom prst="rect">
            <a:avLst/>
          </a:prstGeom>
        </p:spPr>
        <p:txBody>
          <a:bodyPr wrap="square" lIns="0" tIns="0" rIns="0" bIns="0" rtlCol="0" anchor="t">
            <a:spAutoFit/>
          </a:bodyPr>
          <a:lstStyle/>
          <a:p>
            <a:r>
              <a:rPr lang="en-US" sz="2400" b="1" dirty="0">
                <a:solidFill>
                  <a:srgbClr val="000000"/>
                </a:solidFill>
                <a:latin typeface="Myriad Pro Light" panose="020B0403030403020204"/>
              </a:rPr>
              <a:t>Purpose:</a:t>
            </a:r>
          </a:p>
          <a:p>
            <a:r>
              <a:rPr lang="en-US" sz="2400" dirty="0">
                <a:solidFill>
                  <a:srgbClr val="000000"/>
                </a:solidFill>
                <a:latin typeface="Myriad Pro Light" panose="020B0403030403020204"/>
              </a:rPr>
              <a:t>CommonWell Health Alliance was established with a singular purpose – to confront the formidable challenges of healthcare data interoperability head-on. In an era when timely access to accurate patient information is paramount, CommonWell strives to facilitate the exchange of health data among diverse healthcare entities.</a:t>
            </a:r>
          </a:p>
          <a:p>
            <a:r>
              <a:rPr lang="en-US" sz="2400" dirty="0">
                <a:solidFill>
                  <a:srgbClr val="000000"/>
                </a:solidFill>
                <a:latin typeface="Myriad Pro Light" panose="020B0403030403020204"/>
              </a:rPr>
              <a:t> </a:t>
            </a:r>
          </a:p>
          <a:p>
            <a:r>
              <a:rPr lang="en-US" sz="2400" b="1" dirty="0">
                <a:solidFill>
                  <a:srgbClr val="000000"/>
                </a:solidFill>
                <a:latin typeface="Myriad Pro Light" panose="020B0403030403020204"/>
              </a:rPr>
              <a:t>Membership:</a:t>
            </a:r>
          </a:p>
          <a:p>
            <a:r>
              <a:rPr lang="en-US" sz="2400" dirty="0">
                <a:solidFill>
                  <a:srgbClr val="000000"/>
                </a:solidFill>
                <a:latin typeface="Myriad Pro Light" panose="020B0403030403020204"/>
              </a:rPr>
              <a:t>Our strength lies in unity. CommonWell boasts a diverse membership, comprising electronic health record (EHR) vendors, hospitals, health systems, and various healthcare IT companies. This collaboration reflects the widespread recognition of the need for coordinated efforts to drive healthcare transformation.</a:t>
            </a:r>
          </a:p>
          <a:p>
            <a:r>
              <a:rPr lang="en-US" sz="2400" dirty="0">
                <a:solidFill>
                  <a:srgbClr val="000000"/>
                </a:solidFill>
                <a:latin typeface="Myriad Pro Light" panose="020B0403030403020204"/>
              </a:rPr>
              <a:t> </a:t>
            </a:r>
          </a:p>
          <a:p>
            <a:r>
              <a:rPr lang="en-US" sz="2400" b="1" dirty="0">
                <a:solidFill>
                  <a:srgbClr val="000000"/>
                </a:solidFill>
                <a:latin typeface="Myriad Pro Light" panose="020B0403030403020204"/>
              </a:rPr>
              <a:t>Patient-Centric Approach:</a:t>
            </a:r>
          </a:p>
          <a:p>
            <a:r>
              <a:rPr lang="en-US" sz="2400" dirty="0">
                <a:solidFill>
                  <a:srgbClr val="000000"/>
                </a:solidFill>
                <a:latin typeface="Myriad Pro Light" panose="020B0403030403020204"/>
              </a:rPr>
              <a:t>In a world where patients are increasingly active participants in their healthcare journeys, CommonWell champions a patient-centered approach. Patients gain unprecedented access to and control over their health data, encouraging engagement and enhancing care coordination.</a:t>
            </a:r>
          </a:p>
          <a:p>
            <a:r>
              <a:rPr lang="en-US" sz="2400" dirty="0">
                <a:solidFill>
                  <a:srgbClr val="000000"/>
                </a:solidFill>
                <a:latin typeface="Myriad Pro Light" panose="020B0403030403020204"/>
              </a:rPr>
              <a:t> </a:t>
            </a:r>
          </a:p>
          <a:p>
            <a:r>
              <a:rPr lang="en-US" sz="2400" b="1" dirty="0">
                <a:solidFill>
                  <a:srgbClr val="000000"/>
                </a:solidFill>
                <a:latin typeface="Myriad Pro Light" panose="020B0403030403020204"/>
              </a:rPr>
              <a:t>Data Access:</a:t>
            </a:r>
          </a:p>
          <a:p>
            <a:r>
              <a:rPr lang="en-US" sz="2400" dirty="0">
                <a:solidFill>
                  <a:srgbClr val="000000"/>
                </a:solidFill>
                <a:latin typeface="Myriad Pro Light" panose="020B0403030403020204"/>
              </a:rPr>
              <a:t>CommonWell's remarkable feat is the ability to access a patient's health information from multiple sources, regardless of the EHR system in use. This ensures that healthcare providers have a comprehensive view of a patient's medical history at their fingertips.</a:t>
            </a:r>
          </a:p>
          <a:p>
            <a:r>
              <a:rPr lang="en-US" sz="2400" dirty="0">
                <a:solidFill>
                  <a:srgbClr val="000000"/>
                </a:solidFill>
                <a:latin typeface="Myriad Pro Light" panose="020B0403030403020204"/>
              </a:rPr>
              <a:t> </a:t>
            </a:r>
          </a:p>
          <a:p>
            <a:pPr>
              <a:lnSpc>
                <a:spcPts val="3960"/>
              </a:lnSpc>
            </a:pPr>
            <a:endParaRPr lang="en-US" sz="2400" dirty="0">
              <a:solidFill>
                <a:srgbClr val="000000"/>
              </a:solidFill>
              <a:latin typeface="Myriad Pro Light" panose="020B0403030403020204"/>
            </a:endParaRPr>
          </a:p>
        </p:txBody>
      </p:sp>
      <p:grpSp>
        <p:nvGrpSpPr>
          <p:cNvPr id="6" name="Group 2">
            <a:extLst>
              <a:ext uri="{FF2B5EF4-FFF2-40B4-BE49-F238E27FC236}">
                <a16:creationId xmlns:a16="http://schemas.microsoft.com/office/drawing/2014/main" id="{76511577-F475-4BCA-B4AA-D0E00CCB6994}"/>
              </a:ext>
            </a:extLst>
          </p:cNvPr>
          <p:cNvGrpSpPr/>
          <p:nvPr/>
        </p:nvGrpSpPr>
        <p:grpSpPr>
          <a:xfrm>
            <a:off x="707247" y="2191302"/>
            <a:ext cx="749528" cy="749528"/>
            <a:chOff x="0" y="0"/>
            <a:chExt cx="999370" cy="999370"/>
          </a:xfrm>
        </p:grpSpPr>
        <p:sp>
          <p:nvSpPr>
            <p:cNvPr id="7" name="Freeform 3">
              <a:extLst>
                <a:ext uri="{FF2B5EF4-FFF2-40B4-BE49-F238E27FC236}">
                  <a16:creationId xmlns:a16="http://schemas.microsoft.com/office/drawing/2014/main" id="{95845850-3C95-40A6-AA6A-C3B57EC2E4B0}"/>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4">
              <a:extLst>
                <a:ext uri="{FF2B5EF4-FFF2-40B4-BE49-F238E27FC236}">
                  <a16:creationId xmlns:a16="http://schemas.microsoft.com/office/drawing/2014/main" id="{1EAF0908-30A0-4F14-935E-1B1C0351B842}"/>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5">
              <a:extLst>
                <a:ext uri="{FF2B5EF4-FFF2-40B4-BE49-F238E27FC236}">
                  <a16:creationId xmlns:a16="http://schemas.microsoft.com/office/drawing/2014/main" id="{FCDF313A-1C57-4C34-9EF8-F024B7003D07}"/>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0" name="Group 2">
            <a:extLst>
              <a:ext uri="{FF2B5EF4-FFF2-40B4-BE49-F238E27FC236}">
                <a16:creationId xmlns:a16="http://schemas.microsoft.com/office/drawing/2014/main" id="{1EB4EBF6-F928-41C6-8788-DE067F610E89}"/>
              </a:ext>
            </a:extLst>
          </p:cNvPr>
          <p:cNvGrpSpPr/>
          <p:nvPr/>
        </p:nvGrpSpPr>
        <p:grpSpPr>
          <a:xfrm>
            <a:off x="729906" y="3916770"/>
            <a:ext cx="749528" cy="749528"/>
            <a:chOff x="0" y="0"/>
            <a:chExt cx="999370" cy="999370"/>
          </a:xfrm>
        </p:grpSpPr>
        <p:sp>
          <p:nvSpPr>
            <p:cNvPr id="11" name="Freeform 3">
              <a:extLst>
                <a:ext uri="{FF2B5EF4-FFF2-40B4-BE49-F238E27FC236}">
                  <a16:creationId xmlns:a16="http://schemas.microsoft.com/office/drawing/2014/main" id="{FC9FA11D-10F7-43BA-9A63-004917FCD656}"/>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9735DCE9-3B3B-4F11-A214-5EF832757416}"/>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5">
              <a:extLst>
                <a:ext uri="{FF2B5EF4-FFF2-40B4-BE49-F238E27FC236}">
                  <a16:creationId xmlns:a16="http://schemas.microsoft.com/office/drawing/2014/main" id="{0DBBEAC1-BD8A-438C-9190-E78892005B72}"/>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4" name="Group 2">
            <a:extLst>
              <a:ext uri="{FF2B5EF4-FFF2-40B4-BE49-F238E27FC236}">
                <a16:creationId xmlns:a16="http://schemas.microsoft.com/office/drawing/2014/main" id="{A881CCCE-C7FF-4A11-A4F2-2C2BCF8C0F9D}"/>
              </a:ext>
            </a:extLst>
          </p:cNvPr>
          <p:cNvGrpSpPr/>
          <p:nvPr/>
        </p:nvGrpSpPr>
        <p:grpSpPr>
          <a:xfrm>
            <a:off x="707247" y="5658578"/>
            <a:ext cx="749528" cy="749528"/>
            <a:chOff x="0" y="0"/>
            <a:chExt cx="999370" cy="999370"/>
          </a:xfrm>
        </p:grpSpPr>
        <p:sp>
          <p:nvSpPr>
            <p:cNvPr id="15" name="Freeform 3">
              <a:extLst>
                <a:ext uri="{FF2B5EF4-FFF2-40B4-BE49-F238E27FC236}">
                  <a16:creationId xmlns:a16="http://schemas.microsoft.com/office/drawing/2014/main" id="{A6B5AE5C-8B0E-452B-B40F-DE1CE639AB5D}"/>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D1CC9904-49CC-44ED-A2F8-FD058C4176BA}"/>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5">
              <a:extLst>
                <a:ext uri="{FF2B5EF4-FFF2-40B4-BE49-F238E27FC236}">
                  <a16:creationId xmlns:a16="http://schemas.microsoft.com/office/drawing/2014/main" id="{F0C406AF-8A0A-4EF0-BC2C-37299BECD659}"/>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8" name="Group 2">
            <a:extLst>
              <a:ext uri="{FF2B5EF4-FFF2-40B4-BE49-F238E27FC236}">
                <a16:creationId xmlns:a16="http://schemas.microsoft.com/office/drawing/2014/main" id="{B293AFEF-E045-4710-894E-61F2E849410D}"/>
              </a:ext>
            </a:extLst>
          </p:cNvPr>
          <p:cNvGrpSpPr/>
          <p:nvPr/>
        </p:nvGrpSpPr>
        <p:grpSpPr>
          <a:xfrm>
            <a:off x="707247" y="7523751"/>
            <a:ext cx="749528" cy="749528"/>
            <a:chOff x="0" y="0"/>
            <a:chExt cx="999370" cy="999370"/>
          </a:xfrm>
        </p:grpSpPr>
        <p:sp>
          <p:nvSpPr>
            <p:cNvPr id="19" name="Freeform 3">
              <a:extLst>
                <a:ext uri="{FF2B5EF4-FFF2-40B4-BE49-F238E27FC236}">
                  <a16:creationId xmlns:a16="http://schemas.microsoft.com/office/drawing/2014/main" id="{DCC1D2E3-F3EA-4C9E-AA15-59E7656B8352}"/>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4">
              <a:extLst>
                <a:ext uri="{FF2B5EF4-FFF2-40B4-BE49-F238E27FC236}">
                  <a16:creationId xmlns:a16="http://schemas.microsoft.com/office/drawing/2014/main" id="{49280692-CC37-4B86-B8D1-D9CA777B1A24}"/>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5">
              <a:extLst>
                <a:ext uri="{FF2B5EF4-FFF2-40B4-BE49-F238E27FC236}">
                  <a16:creationId xmlns:a16="http://schemas.microsoft.com/office/drawing/2014/main" id="{ABF0805C-C0BF-41A1-9CA8-A5AEA17A8511}"/>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pic>
        <p:nvPicPr>
          <p:cNvPr id="22" name="Picture 21">
            <a:extLst>
              <a:ext uri="{FF2B5EF4-FFF2-40B4-BE49-F238E27FC236}">
                <a16:creationId xmlns:a16="http://schemas.microsoft.com/office/drawing/2014/main" id="{8C78DACD-FBE3-40D1-9F3B-451D57DB829A}"/>
              </a:ext>
            </a:extLst>
          </p:cNvPr>
          <p:cNvPicPr>
            <a:picLocks noChangeAspect="1"/>
          </p:cNvPicPr>
          <p:nvPr/>
        </p:nvPicPr>
        <p:blipFill>
          <a:blip r:embed="rId8"/>
          <a:stretch>
            <a:fillRect/>
          </a:stretch>
        </p:blipFill>
        <p:spPr>
          <a:xfrm>
            <a:off x="15610103" y="7762427"/>
            <a:ext cx="2639797" cy="2639797"/>
          </a:xfrm>
          <a:prstGeom prst="rect">
            <a:avLst/>
          </a:prstGeom>
        </p:spPr>
      </p:pic>
      <p:grpSp>
        <p:nvGrpSpPr>
          <p:cNvPr id="23" name="Group 5">
            <a:extLst>
              <a:ext uri="{FF2B5EF4-FFF2-40B4-BE49-F238E27FC236}">
                <a16:creationId xmlns:a16="http://schemas.microsoft.com/office/drawing/2014/main" id="{3FC2B0FA-E07E-405B-B7F7-730AA9624073}"/>
              </a:ext>
            </a:extLst>
          </p:cNvPr>
          <p:cNvGrpSpPr/>
          <p:nvPr/>
        </p:nvGrpSpPr>
        <p:grpSpPr>
          <a:xfrm>
            <a:off x="15610103" y="246685"/>
            <a:ext cx="2100537" cy="2176775"/>
            <a:chOff x="0" y="0"/>
            <a:chExt cx="6857405" cy="6970679"/>
          </a:xfrm>
        </p:grpSpPr>
        <p:sp>
          <p:nvSpPr>
            <p:cNvPr id="24" name="Freeform 6">
              <a:extLst>
                <a:ext uri="{FF2B5EF4-FFF2-40B4-BE49-F238E27FC236}">
                  <a16:creationId xmlns:a16="http://schemas.microsoft.com/office/drawing/2014/main" id="{26E9AEF9-3F62-49EC-A0A7-4417C343193E}"/>
                </a:ext>
              </a:extLst>
            </p:cNvPr>
            <p:cNvSpPr/>
            <p:nvPr/>
          </p:nvSpPr>
          <p:spPr>
            <a:xfrm>
              <a:off x="0" y="0"/>
              <a:ext cx="6857405" cy="6970679"/>
            </a:xfrm>
            <a:custGeom>
              <a:avLst/>
              <a:gdLst/>
              <a:ahLst/>
              <a:cxnLst/>
              <a:rect l="l" t="t" r="r" b="b"/>
              <a:pathLst>
                <a:path w="6857405" h="6970679">
                  <a:moveTo>
                    <a:pt x="0" y="0"/>
                  </a:moveTo>
                  <a:lnTo>
                    <a:pt x="6857405" y="0"/>
                  </a:lnTo>
                  <a:lnTo>
                    <a:pt x="6857405" y="6970679"/>
                  </a:lnTo>
                  <a:lnTo>
                    <a:pt x="0" y="69706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7">
              <a:extLst>
                <a:ext uri="{FF2B5EF4-FFF2-40B4-BE49-F238E27FC236}">
                  <a16:creationId xmlns:a16="http://schemas.microsoft.com/office/drawing/2014/main" id="{2DF3D2FA-D6B9-453C-BC5B-1AB05B9405EE}"/>
                </a:ext>
              </a:extLst>
            </p:cNvPr>
            <p:cNvSpPr/>
            <p:nvPr/>
          </p:nvSpPr>
          <p:spPr>
            <a:xfrm>
              <a:off x="1319743" y="1477158"/>
              <a:ext cx="4016363" cy="4016363"/>
            </a:xfrm>
            <a:custGeom>
              <a:avLst/>
              <a:gdLst/>
              <a:ahLst/>
              <a:cxnLst/>
              <a:rect l="l" t="t" r="r" b="b"/>
              <a:pathLst>
                <a:path w="4016363" h="4016363">
                  <a:moveTo>
                    <a:pt x="0" y="0"/>
                  </a:moveTo>
                  <a:lnTo>
                    <a:pt x="4016363" y="0"/>
                  </a:lnTo>
                  <a:lnTo>
                    <a:pt x="4016363" y="4016363"/>
                  </a:lnTo>
                  <a:lnTo>
                    <a:pt x="0" y="4016363"/>
                  </a:lnTo>
                  <a:lnTo>
                    <a:pt x="0" y="0"/>
                  </a:lnTo>
                  <a:close/>
                </a:path>
              </a:pathLst>
            </a:custGeom>
            <a:blipFill>
              <a:blip r:embed="rId2">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8">
              <a:extLst>
                <a:ext uri="{FF2B5EF4-FFF2-40B4-BE49-F238E27FC236}">
                  <a16:creationId xmlns:a16="http://schemas.microsoft.com/office/drawing/2014/main" id="{4DAAF20B-F47D-4A8C-B444-A970D174E4A4}"/>
                </a:ext>
              </a:extLst>
            </p:cNvPr>
            <p:cNvSpPr/>
            <p:nvPr/>
          </p:nvSpPr>
          <p:spPr>
            <a:xfrm>
              <a:off x="1563074" y="1720489"/>
              <a:ext cx="3529700" cy="3529700"/>
            </a:xfrm>
            <a:custGeom>
              <a:avLst/>
              <a:gdLst/>
              <a:ahLst/>
              <a:cxnLst/>
              <a:rect l="l" t="t" r="r" b="b"/>
              <a:pathLst>
                <a:path w="3529700" h="3529700">
                  <a:moveTo>
                    <a:pt x="0" y="0"/>
                  </a:moveTo>
                  <a:lnTo>
                    <a:pt x="3529701" y="0"/>
                  </a:lnTo>
                  <a:lnTo>
                    <a:pt x="3529701" y="3529700"/>
                  </a:lnTo>
                  <a:lnTo>
                    <a:pt x="0" y="3529700"/>
                  </a:lnTo>
                  <a:lnTo>
                    <a:pt x="0" y="0"/>
                  </a:lnTo>
                  <a:close/>
                </a:path>
              </a:pathLst>
            </a:custGeom>
            <a:blipFill>
              <a:blip r:embed="rId4">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7" name="Freeform 9">
              <a:extLst>
                <a:ext uri="{FF2B5EF4-FFF2-40B4-BE49-F238E27FC236}">
                  <a16:creationId xmlns:a16="http://schemas.microsoft.com/office/drawing/2014/main" id="{5DDAD311-ABB0-4FC1-B831-1B7B69F1A0BE}"/>
                </a:ext>
              </a:extLst>
            </p:cNvPr>
            <p:cNvSpPr/>
            <p:nvPr/>
          </p:nvSpPr>
          <p:spPr>
            <a:xfrm>
              <a:off x="4815997" y="1237270"/>
              <a:ext cx="952776" cy="615732"/>
            </a:xfrm>
            <a:custGeom>
              <a:avLst/>
              <a:gdLst/>
              <a:ahLst/>
              <a:cxnLst/>
              <a:rect l="l" t="t" r="r" b="b"/>
              <a:pathLst>
                <a:path w="952776" h="615732">
                  <a:moveTo>
                    <a:pt x="0" y="0"/>
                  </a:moveTo>
                  <a:lnTo>
                    <a:pt x="952776" y="0"/>
                  </a:lnTo>
                  <a:lnTo>
                    <a:pt x="952776" y="615731"/>
                  </a:lnTo>
                  <a:lnTo>
                    <a:pt x="0" y="61573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8" name="Freeform 10">
              <a:extLst>
                <a:ext uri="{FF2B5EF4-FFF2-40B4-BE49-F238E27FC236}">
                  <a16:creationId xmlns:a16="http://schemas.microsoft.com/office/drawing/2014/main" id="{738B83EF-9316-453A-BF15-CD604521D8FA}"/>
                </a:ext>
              </a:extLst>
            </p:cNvPr>
            <p:cNvSpPr/>
            <p:nvPr/>
          </p:nvSpPr>
          <p:spPr>
            <a:xfrm>
              <a:off x="5700373" y="3153363"/>
              <a:ext cx="873621" cy="663952"/>
            </a:xfrm>
            <a:custGeom>
              <a:avLst/>
              <a:gdLst/>
              <a:ahLst/>
              <a:cxnLst/>
              <a:rect l="l" t="t" r="r" b="b"/>
              <a:pathLst>
                <a:path w="873621" h="663952">
                  <a:moveTo>
                    <a:pt x="0" y="0"/>
                  </a:moveTo>
                  <a:lnTo>
                    <a:pt x="873621" y="0"/>
                  </a:lnTo>
                  <a:lnTo>
                    <a:pt x="873621" y="663952"/>
                  </a:lnTo>
                  <a:lnTo>
                    <a:pt x="0" y="6639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9" name="Freeform 11">
              <a:extLst>
                <a:ext uri="{FF2B5EF4-FFF2-40B4-BE49-F238E27FC236}">
                  <a16:creationId xmlns:a16="http://schemas.microsoft.com/office/drawing/2014/main" id="{CEB4166C-8AD6-4230-AAD9-F35225DC40A2}"/>
                </a:ext>
              </a:extLst>
            </p:cNvPr>
            <p:cNvSpPr/>
            <p:nvPr/>
          </p:nvSpPr>
          <p:spPr>
            <a:xfrm>
              <a:off x="4874556" y="5085643"/>
              <a:ext cx="793895" cy="793895"/>
            </a:xfrm>
            <a:custGeom>
              <a:avLst/>
              <a:gdLst/>
              <a:ahLst/>
              <a:cxnLst/>
              <a:rect l="l" t="t" r="r" b="b"/>
              <a:pathLst>
                <a:path w="793895" h="793895">
                  <a:moveTo>
                    <a:pt x="0" y="0"/>
                  </a:moveTo>
                  <a:lnTo>
                    <a:pt x="793895" y="0"/>
                  </a:lnTo>
                  <a:lnTo>
                    <a:pt x="793895" y="793895"/>
                  </a:lnTo>
                  <a:lnTo>
                    <a:pt x="0" y="79389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0" name="Freeform 12">
              <a:extLst>
                <a:ext uri="{FF2B5EF4-FFF2-40B4-BE49-F238E27FC236}">
                  <a16:creationId xmlns:a16="http://schemas.microsoft.com/office/drawing/2014/main" id="{B6212AA8-A28E-47BD-987F-924C22A59858}"/>
                </a:ext>
              </a:extLst>
            </p:cNvPr>
            <p:cNvSpPr/>
            <p:nvPr/>
          </p:nvSpPr>
          <p:spPr>
            <a:xfrm>
              <a:off x="2338087" y="2473641"/>
              <a:ext cx="2023396" cy="2023396"/>
            </a:xfrm>
            <a:custGeom>
              <a:avLst/>
              <a:gdLst/>
              <a:ahLst/>
              <a:cxnLst/>
              <a:rect l="l" t="t" r="r" b="b"/>
              <a:pathLst>
                <a:path w="2023396" h="2023396">
                  <a:moveTo>
                    <a:pt x="0" y="0"/>
                  </a:moveTo>
                  <a:lnTo>
                    <a:pt x="2023396" y="0"/>
                  </a:lnTo>
                  <a:lnTo>
                    <a:pt x="2023396" y="2023396"/>
                  </a:lnTo>
                  <a:lnTo>
                    <a:pt x="0" y="202339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grpSp>
    </p:spTree>
    <p:extLst>
      <p:ext uri="{BB962C8B-B14F-4D97-AF65-F5344CB8AC3E}">
        <p14:creationId xmlns:p14="http://schemas.microsoft.com/office/powerpoint/2010/main" val="180164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6D9D6-B824-421F-8859-AFD004FA1527}"/>
              </a:ext>
            </a:extLst>
          </p:cNvPr>
          <p:cNvSpPr/>
          <p:nvPr/>
        </p:nvSpPr>
        <p:spPr>
          <a:xfrm>
            <a:off x="2514600" y="2552700"/>
            <a:ext cx="9144000" cy="4154984"/>
          </a:xfrm>
          <a:prstGeom prst="rect">
            <a:avLst/>
          </a:prstGeom>
        </p:spPr>
        <p:txBody>
          <a:bodyPr>
            <a:spAutoFit/>
          </a:bodyPr>
          <a:lstStyle/>
          <a:p>
            <a:r>
              <a:rPr lang="en-US" sz="2400" b="1" dirty="0">
                <a:solidFill>
                  <a:srgbClr val="000000"/>
                </a:solidFill>
                <a:latin typeface="Myriad Pro Light" panose="020B0403030403020204"/>
              </a:rPr>
              <a:t>Is An Agreement Required for CommonWell?</a:t>
            </a:r>
          </a:p>
          <a:p>
            <a:endParaRPr lang="en-US" sz="2400" dirty="0">
              <a:solidFill>
                <a:srgbClr val="000000"/>
              </a:solidFill>
              <a:latin typeface="Myriad Pro Light" panose="020B0403030403020204"/>
            </a:endParaRPr>
          </a:p>
          <a:p>
            <a:pPr marL="342900" indent="-342900">
              <a:buFont typeface="Arial" panose="020B0604020202020204" pitchFamily="34" charset="0"/>
              <a:buChar char="•"/>
            </a:pPr>
            <a:r>
              <a:rPr lang="en-US" sz="2400" dirty="0">
                <a:solidFill>
                  <a:srgbClr val="000000"/>
                </a:solidFill>
                <a:latin typeface="Myriad Pro Light" panose="020B0403030403020204"/>
              </a:rPr>
              <a:t>Support staff will share the addendum, with pass-through terms, which needs to be signed by our customers (end users of CommonWell), in addition to our LSA.</a:t>
            </a:r>
          </a:p>
          <a:p>
            <a:endParaRPr lang="en-US" sz="2400" dirty="0">
              <a:solidFill>
                <a:srgbClr val="000000"/>
              </a:solidFill>
              <a:latin typeface="Myriad Pro Light" panose="020B0403030403020204"/>
            </a:endParaRPr>
          </a:p>
          <a:p>
            <a:r>
              <a:rPr lang="en-US" sz="2400" b="1" dirty="0">
                <a:solidFill>
                  <a:srgbClr val="000000"/>
                </a:solidFill>
                <a:latin typeface="Myriad Pro Light" panose="020B0403030403020204"/>
              </a:rPr>
              <a:t>Are Customers Required to Sign BAA with CommonWell?</a:t>
            </a:r>
          </a:p>
          <a:p>
            <a:endParaRPr lang="en-US" sz="2400" dirty="0">
              <a:solidFill>
                <a:srgbClr val="000000"/>
              </a:solidFill>
              <a:latin typeface="Myriad Pro Light" panose="020B0403030403020204"/>
            </a:endParaRPr>
          </a:p>
          <a:p>
            <a:pPr marL="342900" indent="-342900">
              <a:buFont typeface="Arial" panose="020B0604020202020204" pitchFamily="34" charset="0"/>
              <a:buChar char="•"/>
            </a:pPr>
            <a:r>
              <a:rPr lang="en-US" sz="2400" dirty="0">
                <a:solidFill>
                  <a:srgbClr val="000000"/>
                </a:solidFill>
                <a:latin typeface="Myriad Pro Light" panose="020B0403030403020204"/>
              </a:rPr>
              <a:t>Since, CureMD has BAA with CommonWell, and our customers have BAA with CureMD under the LSA, our Customers do not need to sign any BAA with CommonWell. </a:t>
            </a:r>
          </a:p>
        </p:txBody>
      </p:sp>
      <p:pic>
        <p:nvPicPr>
          <p:cNvPr id="3" name="Picture 2">
            <a:extLst>
              <a:ext uri="{FF2B5EF4-FFF2-40B4-BE49-F238E27FC236}">
                <a16:creationId xmlns:a16="http://schemas.microsoft.com/office/drawing/2014/main" id="{10DEA4C3-C083-43BD-A80D-0724EB04887C}"/>
              </a:ext>
            </a:extLst>
          </p:cNvPr>
          <p:cNvPicPr>
            <a:picLocks noChangeAspect="1"/>
          </p:cNvPicPr>
          <p:nvPr/>
        </p:nvPicPr>
        <p:blipFill>
          <a:blip r:embed="rId2"/>
          <a:stretch>
            <a:fillRect/>
          </a:stretch>
        </p:blipFill>
        <p:spPr>
          <a:xfrm>
            <a:off x="15610103" y="7762427"/>
            <a:ext cx="2639797" cy="2639797"/>
          </a:xfrm>
          <a:prstGeom prst="rect">
            <a:avLst/>
          </a:prstGeom>
        </p:spPr>
      </p:pic>
      <p:sp>
        <p:nvSpPr>
          <p:cNvPr id="4" name="Rectangle 3">
            <a:extLst>
              <a:ext uri="{FF2B5EF4-FFF2-40B4-BE49-F238E27FC236}">
                <a16:creationId xmlns:a16="http://schemas.microsoft.com/office/drawing/2014/main" id="{D66E3C95-1799-4998-8DE7-7F623065D652}"/>
              </a:ext>
            </a:extLst>
          </p:cNvPr>
          <p:cNvSpPr/>
          <p:nvPr/>
        </p:nvSpPr>
        <p:spPr>
          <a:xfrm>
            <a:off x="1161295" y="1025128"/>
            <a:ext cx="14478000" cy="759182"/>
          </a:xfrm>
          <a:prstGeom prst="rect">
            <a:avLst/>
          </a:prstGeom>
        </p:spPr>
        <p:txBody>
          <a:bodyPr wrap="square">
            <a:spAutoFit/>
          </a:bodyPr>
          <a:lstStyle/>
          <a:p>
            <a:pPr>
              <a:lnSpc>
                <a:spcPts val="5174"/>
              </a:lnSpc>
            </a:pPr>
            <a:r>
              <a:rPr lang="en-US" sz="4800" b="1" spc="-134" dirty="0">
                <a:solidFill>
                  <a:srgbClr val="000000"/>
                </a:solidFill>
                <a:latin typeface="Myriad Pro Light" panose="020B0403030403020204"/>
              </a:rPr>
              <a:t>How Do You Sign-Up with </a:t>
            </a:r>
            <a:r>
              <a:rPr lang="en-US" sz="4800" b="1" spc="-134" dirty="0" err="1">
                <a:solidFill>
                  <a:srgbClr val="000000"/>
                </a:solidFill>
                <a:latin typeface="Myriad Pro Light" panose="020B0403030403020204"/>
              </a:rPr>
              <a:t>CommonWell</a:t>
            </a:r>
            <a:r>
              <a:rPr lang="en-US" sz="4800" b="1" spc="-134" dirty="0">
                <a:solidFill>
                  <a:srgbClr val="000000"/>
                </a:solidFill>
                <a:latin typeface="Myriad Pro Light" panose="020B0403030403020204"/>
              </a:rPr>
              <a:t>?</a:t>
            </a:r>
          </a:p>
        </p:txBody>
      </p:sp>
      <p:grpSp>
        <p:nvGrpSpPr>
          <p:cNvPr id="5" name="Group 2">
            <a:extLst>
              <a:ext uri="{FF2B5EF4-FFF2-40B4-BE49-F238E27FC236}">
                <a16:creationId xmlns:a16="http://schemas.microsoft.com/office/drawing/2014/main" id="{0B7FB13E-0B31-4A11-9A8E-E70F9675C602}"/>
              </a:ext>
            </a:extLst>
          </p:cNvPr>
          <p:cNvGrpSpPr/>
          <p:nvPr/>
        </p:nvGrpSpPr>
        <p:grpSpPr>
          <a:xfrm>
            <a:off x="1171157" y="2574836"/>
            <a:ext cx="749528" cy="749528"/>
            <a:chOff x="0" y="0"/>
            <a:chExt cx="999370" cy="999370"/>
          </a:xfrm>
        </p:grpSpPr>
        <p:sp>
          <p:nvSpPr>
            <p:cNvPr id="6" name="Freeform 3">
              <a:extLst>
                <a:ext uri="{FF2B5EF4-FFF2-40B4-BE49-F238E27FC236}">
                  <a16:creationId xmlns:a16="http://schemas.microsoft.com/office/drawing/2014/main" id="{80C9CD5E-DE31-48DE-A84F-8E2DA5518E26}"/>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5AF77FE2-F4FD-4AE7-83E5-5FC126F2961F}"/>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5">
              <a:extLst>
                <a:ext uri="{FF2B5EF4-FFF2-40B4-BE49-F238E27FC236}">
                  <a16:creationId xmlns:a16="http://schemas.microsoft.com/office/drawing/2014/main" id="{1BC555A6-BA18-451A-A0FC-4A2D2D2323D6}"/>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9" name="Group 2">
            <a:extLst>
              <a:ext uri="{FF2B5EF4-FFF2-40B4-BE49-F238E27FC236}">
                <a16:creationId xmlns:a16="http://schemas.microsoft.com/office/drawing/2014/main" id="{1DAFBBF7-95A5-4DD3-A32E-BE4ABED96B84}"/>
              </a:ext>
            </a:extLst>
          </p:cNvPr>
          <p:cNvGrpSpPr/>
          <p:nvPr/>
        </p:nvGrpSpPr>
        <p:grpSpPr>
          <a:xfrm>
            <a:off x="1171157" y="4768736"/>
            <a:ext cx="749528" cy="749528"/>
            <a:chOff x="0" y="0"/>
            <a:chExt cx="999370" cy="999370"/>
          </a:xfrm>
        </p:grpSpPr>
        <p:sp>
          <p:nvSpPr>
            <p:cNvPr id="10" name="Freeform 3">
              <a:extLst>
                <a:ext uri="{FF2B5EF4-FFF2-40B4-BE49-F238E27FC236}">
                  <a16:creationId xmlns:a16="http://schemas.microsoft.com/office/drawing/2014/main" id="{3FD7B594-FFF2-4FF7-9036-A2C7A198AE0B}"/>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24F54E36-90A4-493D-B465-E4A8FDA0E128}"/>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19A9524E-22EC-4752-8AD3-FE22A15581B1}"/>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extLst>
      <p:ext uri="{BB962C8B-B14F-4D97-AF65-F5344CB8AC3E}">
        <p14:creationId xmlns:p14="http://schemas.microsoft.com/office/powerpoint/2010/main" val="315659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81E827-1763-4062-ADB7-0CA3BDE517A9}"/>
              </a:ext>
            </a:extLst>
          </p:cNvPr>
          <p:cNvGrpSpPr/>
          <p:nvPr/>
        </p:nvGrpSpPr>
        <p:grpSpPr>
          <a:xfrm>
            <a:off x="948374" y="920625"/>
            <a:ext cx="16386154" cy="8440398"/>
            <a:chOff x="0" y="0"/>
            <a:chExt cx="21848206" cy="11253864"/>
          </a:xfrm>
        </p:grpSpPr>
        <p:sp>
          <p:nvSpPr>
            <p:cNvPr id="3" name="Freeform 5">
              <a:extLst>
                <a:ext uri="{FF2B5EF4-FFF2-40B4-BE49-F238E27FC236}">
                  <a16:creationId xmlns:a16="http://schemas.microsoft.com/office/drawing/2014/main" id="{120A3CBD-A270-467B-A426-DF0519345FA1}"/>
                </a:ext>
              </a:extLst>
            </p:cNvPr>
            <p:cNvSpPr/>
            <p:nvPr/>
          </p:nvSpPr>
          <p:spPr>
            <a:xfrm>
              <a:off x="0" y="0"/>
              <a:ext cx="21848190" cy="11253851"/>
            </a:xfrm>
            <a:custGeom>
              <a:avLst/>
              <a:gdLst/>
              <a:ahLst/>
              <a:cxnLst/>
              <a:rect l="l" t="t" r="r" b="b"/>
              <a:pathLst>
                <a:path w="21848190" h="11253851">
                  <a:moveTo>
                    <a:pt x="19050" y="0"/>
                  </a:moveTo>
                  <a:lnTo>
                    <a:pt x="21829140" y="0"/>
                  </a:lnTo>
                  <a:cubicBezTo>
                    <a:pt x="21839681" y="0"/>
                    <a:pt x="21848190" y="8509"/>
                    <a:pt x="21848190" y="19050"/>
                  </a:cubicBezTo>
                  <a:lnTo>
                    <a:pt x="21848190" y="11234801"/>
                  </a:lnTo>
                  <a:cubicBezTo>
                    <a:pt x="21848190" y="11245342"/>
                    <a:pt x="21839681" y="11253851"/>
                    <a:pt x="21829140" y="11253851"/>
                  </a:cubicBezTo>
                  <a:lnTo>
                    <a:pt x="19050" y="11253851"/>
                  </a:lnTo>
                  <a:cubicBezTo>
                    <a:pt x="8509" y="11253851"/>
                    <a:pt x="0" y="11245342"/>
                    <a:pt x="0" y="11234801"/>
                  </a:cubicBezTo>
                  <a:lnTo>
                    <a:pt x="0" y="19050"/>
                  </a:lnTo>
                  <a:cubicBezTo>
                    <a:pt x="0" y="8509"/>
                    <a:pt x="8509" y="0"/>
                    <a:pt x="19050" y="0"/>
                  </a:cubicBezTo>
                  <a:moveTo>
                    <a:pt x="19050" y="38100"/>
                  </a:moveTo>
                  <a:lnTo>
                    <a:pt x="19050" y="19050"/>
                  </a:lnTo>
                  <a:lnTo>
                    <a:pt x="38100" y="19050"/>
                  </a:lnTo>
                  <a:lnTo>
                    <a:pt x="38100" y="11234801"/>
                  </a:lnTo>
                  <a:lnTo>
                    <a:pt x="19050" y="11234801"/>
                  </a:lnTo>
                  <a:lnTo>
                    <a:pt x="19050" y="11215751"/>
                  </a:lnTo>
                  <a:lnTo>
                    <a:pt x="21829140" y="11215751"/>
                  </a:lnTo>
                  <a:lnTo>
                    <a:pt x="21829140" y="11234801"/>
                  </a:lnTo>
                  <a:lnTo>
                    <a:pt x="21810090" y="11234801"/>
                  </a:lnTo>
                  <a:lnTo>
                    <a:pt x="21810090" y="19050"/>
                  </a:lnTo>
                  <a:lnTo>
                    <a:pt x="21829140" y="19050"/>
                  </a:lnTo>
                  <a:lnTo>
                    <a:pt x="21829140" y="38100"/>
                  </a:lnTo>
                  <a:lnTo>
                    <a:pt x="19050" y="38100"/>
                  </a:lnTo>
                  <a:close/>
                </a:path>
              </a:pathLst>
            </a:custGeom>
            <a:solidFill>
              <a:srgbClr val="404040"/>
            </a:solidFill>
          </p:spPr>
          <p:txBody>
            <a:bodyPr/>
            <a:lstStyle/>
            <a:p>
              <a:endParaRPr lang="en-US"/>
            </a:p>
          </p:txBody>
        </p:sp>
      </p:grpSp>
      <p:sp>
        <p:nvSpPr>
          <p:cNvPr id="4" name="Freeform 6">
            <a:extLst>
              <a:ext uri="{FF2B5EF4-FFF2-40B4-BE49-F238E27FC236}">
                <a16:creationId xmlns:a16="http://schemas.microsoft.com/office/drawing/2014/main" id="{13526066-1DBB-4B67-9472-BF5547BED81D}"/>
              </a:ext>
            </a:extLst>
          </p:cNvPr>
          <p:cNvSpPr/>
          <p:nvPr/>
        </p:nvSpPr>
        <p:spPr>
          <a:xfrm>
            <a:off x="12702201" y="477248"/>
            <a:ext cx="5100639" cy="5100639"/>
          </a:xfrm>
          <a:custGeom>
            <a:avLst/>
            <a:gdLst/>
            <a:ahLst/>
            <a:cxnLst/>
            <a:rect l="l" t="t" r="r" b="b"/>
            <a:pathLst>
              <a:path w="5100639" h="5100639">
                <a:moveTo>
                  <a:pt x="0" y="0"/>
                </a:moveTo>
                <a:lnTo>
                  <a:pt x="5100639" y="0"/>
                </a:lnTo>
                <a:lnTo>
                  <a:pt x="5100639" y="5100639"/>
                </a:lnTo>
                <a:lnTo>
                  <a:pt x="0" y="5100639"/>
                </a:lnTo>
                <a:lnTo>
                  <a:pt x="0" y="0"/>
                </a:lnTo>
                <a:close/>
              </a:path>
            </a:pathLst>
          </a:custGeom>
          <a:blipFill>
            <a:blip r:embed="rId2"/>
            <a:stretch>
              <a:fillRect/>
            </a:stretch>
          </a:blipFill>
        </p:spPr>
        <p:txBody>
          <a:bodyPr/>
          <a:lstStyle/>
          <a:p>
            <a:endParaRPr lang="en-US"/>
          </a:p>
        </p:txBody>
      </p:sp>
      <p:grpSp>
        <p:nvGrpSpPr>
          <p:cNvPr id="5" name="Group 2">
            <a:extLst>
              <a:ext uri="{FF2B5EF4-FFF2-40B4-BE49-F238E27FC236}">
                <a16:creationId xmlns:a16="http://schemas.microsoft.com/office/drawing/2014/main" id="{BCD28378-572E-4F47-8058-0327631D58B8}"/>
              </a:ext>
            </a:extLst>
          </p:cNvPr>
          <p:cNvGrpSpPr/>
          <p:nvPr/>
        </p:nvGrpSpPr>
        <p:grpSpPr>
          <a:xfrm>
            <a:off x="12865080" y="5003800"/>
            <a:ext cx="4937760" cy="4800600"/>
            <a:chOff x="0" y="0"/>
            <a:chExt cx="6583680" cy="6400800"/>
          </a:xfrm>
        </p:grpSpPr>
        <p:sp>
          <p:nvSpPr>
            <p:cNvPr id="6" name="Freeform 3">
              <a:extLst>
                <a:ext uri="{FF2B5EF4-FFF2-40B4-BE49-F238E27FC236}">
                  <a16:creationId xmlns:a16="http://schemas.microsoft.com/office/drawing/2014/main" id="{DB7625E1-0B26-4CD6-ABD7-2A840EBE6367}"/>
                </a:ext>
              </a:extLst>
            </p:cNvPr>
            <p:cNvSpPr/>
            <p:nvPr/>
          </p:nvSpPr>
          <p:spPr>
            <a:xfrm>
              <a:off x="0" y="0"/>
              <a:ext cx="6583680" cy="6400800"/>
            </a:xfrm>
            <a:custGeom>
              <a:avLst/>
              <a:gdLst/>
              <a:ahLst/>
              <a:cxnLst/>
              <a:rect l="l" t="t" r="r" b="b"/>
              <a:pathLst>
                <a:path w="6583680" h="6400800">
                  <a:moveTo>
                    <a:pt x="6583680" y="6400800"/>
                  </a:moveTo>
                  <a:lnTo>
                    <a:pt x="6583680" y="0"/>
                  </a:lnTo>
                  <a:lnTo>
                    <a:pt x="0" y="6400800"/>
                  </a:lnTo>
                  <a:close/>
                </a:path>
              </a:pathLst>
            </a:custGeom>
            <a:solidFill>
              <a:srgbClr val="FFC000"/>
            </a:solidFill>
          </p:spPr>
          <p:txBody>
            <a:bodyPr/>
            <a:lstStyle/>
            <a:p>
              <a:endParaRPr lang="en-US"/>
            </a:p>
          </p:txBody>
        </p:sp>
      </p:grpSp>
      <p:sp>
        <p:nvSpPr>
          <p:cNvPr id="7" name="Rectangle 6">
            <a:extLst>
              <a:ext uri="{FF2B5EF4-FFF2-40B4-BE49-F238E27FC236}">
                <a16:creationId xmlns:a16="http://schemas.microsoft.com/office/drawing/2014/main" id="{9840FED1-E8AA-456D-B963-A5AE81C638B2}"/>
              </a:ext>
            </a:extLst>
          </p:cNvPr>
          <p:cNvSpPr/>
          <p:nvPr/>
        </p:nvSpPr>
        <p:spPr>
          <a:xfrm>
            <a:off x="1447800" y="3386493"/>
            <a:ext cx="9144000" cy="1569660"/>
          </a:xfrm>
          <a:prstGeom prst="rect">
            <a:avLst/>
          </a:prstGeom>
        </p:spPr>
        <p:txBody>
          <a:bodyPr>
            <a:spAutoFit/>
          </a:bodyPr>
          <a:lstStyle/>
          <a:p>
            <a:endParaRPr lang="en-US" dirty="0">
              <a:latin typeface="Myriad Pro Light" panose="020B0403030403020204"/>
            </a:endParaRPr>
          </a:p>
          <a:p>
            <a:r>
              <a:rPr lang="en-US" sz="3600" b="1" dirty="0">
                <a:latin typeface="Myriad Pro Light" panose="020B0403030403020204"/>
              </a:rPr>
              <a:t>Thank You</a:t>
            </a:r>
          </a:p>
          <a:p>
            <a:endParaRPr lang="en-US" dirty="0">
              <a:latin typeface="Myriad Pro Light" panose="020B0403030403020204"/>
            </a:endParaRPr>
          </a:p>
          <a:p>
            <a:r>
              <a:rPr lang="en-US" sz="2400" dirty="0">
                <a:latin typeface="Myriad Pro Light" panose="020B0403030403020204"/>
              </a:rPr>
              <a:t>For your attention</a:t>
            </a:r>
          </a:p>
        </p:txBody>
      </p:sp>
    </p:spTree>
    <p:extLst>
      <p:ext uri="{BB962C8B-B14F-4D97-AF65-F5344CB8AC3E}">
        <p14:creationId xmlns:p14="http://schemas.microsoft.com/office/powerpoint/2010/main" val="30752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A9D1D-D161-479F-8918-63CC1A81BF20}"/>
              </a:ext>
            </a:extLst>
          </p:cNvPr>
          <p:cNvSpPr txBox="1"/>
          <p:nvPr/>
        </p:nvSpPr>
        <p:spPr>
          <a:xfrm>
            <a:off x="1905000" y="2247900"/>
            <a:ext cx="13411200" cy="6278642"/>
          </a:xfrm>
          <a:prstGeom prst="rect">
            <a:avLst/>
          </a:prstGeom>
        </p:spPr>
        <p:txBody>
          <a:bodyPr wrap="square" lIns="0" tIns="0" rIns="0" bIns="0" rtlCol="0" anchor="t">
            <a:spAutoFit/>
          </a:bodyPr>
          <a:lstStyle/>
          <a:p>
            <a:r>
              <a:rPr lang="en-US" sz="2400" b="1" dirty="0">
                <a:solidFill>
                  <a:srgbClr val="000000"/>
                </a:solidFill>
                <a:latin typeface="Myriad Pro Light" panose="020B0403030403020204"/>
              </a:rPr>
              <a:t>Nationwide Reach:</a:t>
            </a:r>
          </a:p>
          <a:p>
            <a:r>
              <a:rPr lang="en-US" sz="2400" dirty="0">
                <a:solidFill>
                  <a:srgbClr val="000000"/>
                </a:solidFill>
                <a:latin typeface="Myriad Pro Light" panose="020B0403030403020204"/>
              </a:rPr>
              <a:t>CommonWell’s footprint extends far and wide across the United States. CommonWell endeavors to create a nationwide infrastructure for health data exchange, erasing geographical boundaries in the realm of healthcare.</a:t>
            </a:r>
          </a:p>
          <a:p>
            <a:r>
              <a:rPr lang="en-US" sz="2400" dirty="0">
                <a:solidFill>
                  <a:srgbClr val="000000"/>
                </a:solidFill>
                <a:latin typeface="Myriad Pro Light" panose="020B0403030403020204"/>
              </a:rPr>
              <a:t> </a:t>
            </a:r>
          </a:p>
          <a:p>
            <a:r>
              <a:rPr lang="en-US" sz="2400" b="1" dirty="0">
                <a:solidFill>
                  <a:srgbClr val="000000"/>
                </a:solidFill>
                <a:latin typeface="Myriad Pro Light" panose="020B0403030403020204"/>
              </a:rPr>
              <a:t>Security and Privacy:</a:t>
            </a:r>
          </a:p>
          <a:p>
            <a:r>
              <a:rPr lang="en-US" sz="2400" dirty="0">
                <a:solidFill>
                  <a:srgbClr val="000000"/>
                </a:solidFill>
                <a:latin typeface="Myriad Pro Light" panose="020B0403030403020204"/>
              </a:rPr>
              <a:t>Security and privacy are non-negotiable. CommonWell adheres to stringent standards and regulations, including HIPAA, to safeguard the confidentiality and integrity of health information.</a:t>
            </a:r>
          </a:p>
          <a:p>
            <a:r>
              <a:rPr lang="en-US" sz="2400" dirty="0">
                <a:solidFill>
                  <a:srgbClr val="000000"/>
                </a:solidFill>
                <a:latin typeface="Myriad Pro Light" panose="020B0403030403020204"/>
              </a:rPr>
              <a:t> </a:t>
            </a:r>
          </a:p>
          <a:p>
            <a:r>
              <a:rPr lang="en-US" sz="2400" b="1" dirty="0">
                <a:solidFill>
                  <a:srgbClr val="000000"/>
                </a:solidFill>
                <a:latin typeface="Myriad Pro Light" panose="020B0403030403020204"/>
              </a:rPr>
              <a:t>Benefits:</a:t>
            </a:r>
          </a:p>
          <a:p>
            <a:r>
              <a:rPr lang="en-US" sz="2400" dirty="0">
                <a:solidFill>
                  <a:srgbClr val="000000"/>
                </a:solidFill>
                <a:latin typeface="Myriad Pro Light" panose="020B0403030403020204"/>
              </a:rPr>
              <a:t>Participating in CommonWell equips healthcare organizations with the tools to streamline care, reduce duplication of tests and procedures, improve patient outcomes, and ultimately lower healthcare costs—a win-win for patients and providers alike.</a:t>
            </a:r>
          </a:p>
          <a:p>
            <a:r>
              <a:rPr lang="en-US" sz="2400" dirty="0">
                <a:solidFill>
                  <a:srgbClr val="000000"/>
                </a:solidFill>
                <a:latin typeface="Myriad Pro Light" panose="020B0403030403020204"/>
              </a:rPr>
              <a:t> </a:t>
            </a:r>
          </a:p>
          <a:p>
            <a:r>
              <a:rPr lang="en-US" sz="2400" b="1" dirty="0">
                <a:solidFill>
                  <a:srgbClr val="000000"/>
                </a:solidFill>
                <a:latin typeface="Myriad Pro Light" panose="020B0403030403020204"/>
              </a:rPr>
              <a:t>Interoperability Successes:</a:t>
            </a:r>
          </a:p>
          <a:p>
            <a:r>
              <a:rPr lang="en-US" sz="2400" dirty="0">
                <a:solidFill>
                  <a:srgbClr val="000000"/>
                </a:solidFill>
                <a:latin typeface="Myriad Pro Light" panose="020B0403030403020204"/>
              </a:rPr>
              <a:t>CommonWell has already achieved significant successes, with implementations in numerous healthcare institutions. These success stories are a testament to our commitment to making interoperability a reality.</a:t>
            </a:r>
          </a:p>
        </p:txBody>
      </p:sp>
      <p:pic>
        <p:nvPicPr>
          <p:cNvPr id="3" name="Picture 2">
            <a:extLst>
              <a:ext uri="{FF2B5EF4-FFF2-40B4-BE49-F238E27FC236}">
                <a16:creationId xmlns:a16="http://schemas.microsoft.com/office/drawing/2014/main" id="{6BA039EE-20D4-4568-A437-B79C2EBCACE4}"/>
              </a:ext>
            </a:extLst>
          </p:cNvPr>
          <p:cNvPicPr>
            <a:picLocks noChangeAspect="1"/>
          </p:cNvPicPr>
          <p:nvPr/>
        </p:nvPicPr>
        <p:blipFill>
          <a:blip r:embed="rId2"/>
          <a:stretch>
            <a:fillRect/>
          </a:stretch>
        </p:blipFill>
        <p:spPr>
          <a:xfrm>
            <a:off x="15610103" y="7762427"/>
            <a:ext cx="2639797" cy="2639797"/>
          </a:xfrm>
          <a:prstGeom prst="rect">
            <a:avLst/>
          </a:prstGeom>
        </p:spPr>
      </p:pic>
      <p:sp>
        <p:nvSpPr>
          <p:cNvPr id="4" name="TextBox 4">
            <a:extLst>
              <a:ext uri="{FF2B5EF4-FFF2-40B4-BE49-F238E27FC236}">
                <a16:creationId xmlns:a16="http://schemas.microsoft.com/office/drawing/2014/main" id="{8AD036F7-7CD6-4A3F-AA75-4309259EC391}"/>
              </a:ext>
            </a:extLst>
          </p:cNvPr>
          <p:cNvSpPr txBox="1"/>
          <p:nvPr/>
        </p:nvSpPr>
        <p:spPr>
          <a:xfrm>
            <a:off x="1447800" y="952500"/>
            <a:ext cx="12369147" cy="765146"/>
          </a:xfrm>
          <a:prstGeom prst="rect">
            <a:avLst/>
          </a:prstGeom>
        </p:spPr>
        <p:txBody>
          <a:bodyPr lIns="0" tIns="0" rIns="0" bIns="0" rtlCol="0" anchor="t">
            <a:spAutoFit/>
          </a:bodyPr>
          <a:lstStyle/>
          <a:p>
            <a:pPr algn="l">
              <a:lnSpc>
                <a:spcPts val="6480"/>
              </a:lnSpc>
            </a:pPr>
            <a:r>
              <a:rPr lang="en-US" sz="4800" dirty="0">
                <a:solidFill>
                  <a:srgbClr val="000000"/>
                </a:solidFill>
                <a:latin typeface="Myriad Pro Light" panose="020B0403030403020204"/>
              </a:rPr>
              <a:t>What is CommonWell</a:t>
            </a:r>
            <a:endParaRPr lang="en-US" sz="4800" dirty="0">
              <a:solidFill>
                <a:srgbClr val="000000"/>
              </a:solidFill>
              <a:latin typeface="Arimo Bold"/>
            </a:endParaRPr>
          </a:p>
        </p:txBody>
      </p:sp>
      <p:grpSp>
        <p:nvGrpSpPr>
          <p:cNvPr id="5" name="Group 2">
            <a:extLst>
              <a:ext uri="{FF2B5EF4-FFF2-40B4-BE49-F238E27FC236}">
                <a16:creationId xmlns:a16="http://schemas.microsoft.com/office/drawing/2014/main" id="{F129C1E7-FF53-4C5B-A5D2-B107A092E843}"/>
              </a:ext>
            </a:extLst>
          </p:cNvPr>
          <p:cNvGrpSpPr/>
          <p:nvPr/>
        </p:nvGrpSpPr>
        <p:grpSpPr>
          <a:xfrm>
            <a:off x="701891" y="2247900"/>
            <a:ext cx="749528" cy="749528"/>
            <a:chOff x="0" y="0"/>
            <a:chExt cx="999370" cy="999370"/>
          </a:xfrm>
        </p:grpSpPr>
        <p:sp>
          <p:nvSpPr>
            <p:cNvPr id="6" name="Freeform 3">
              <a:extLst>
                <a:ext uri="{FF2B5EF4-FFF2-40B4-BE49-F238E27FC236}">
                  <a16:creationId xmlns:a16="http://schemas.microsoft.com/office/drawing/2014/main" id="{86E1618D-F7A7-4629-95AA-8E3125FF0F03}"/>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EE74A8D2-EA0B-4959-9FB5-0573543E5E2C}"/>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5">
              <a:extLst>
                <a:ext uri="{FF2B5EF4-FFF2-40B4-BE49-F238E27FC236}">
                  <a16:creationId xmlns:a16="http://schemas.microsoft.com/office/drawing/2014/main" id="{8C187929-BA3F-4CA9-9037-60A831DF1F62}"/>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9" name="Group 2">
            <a:extLst>
              <a:ext uri="{FF2B5EF4-FFF2-40B4-BE49-F238E27FC236}">
                <a16:creationId xmlns:a16="http://schemas.microsoft.com/office/drawing/2014/main" id="{32515D26-E57A-4142-80C3-F35258D19BAF}"/>
              </a:ext>
            </a:extLst>
          </p:cNvPr>
          <p:cNvGrpSpPr/>
          <p:nvPr/>
        </p:nvGrpSpPr>
        <p:grpSpPr>
          <a:xfrm>
            <a:off x="698272" y="4034863"/>
            <a:ext cx="749528" cy="749528"/>
            <a:chOff x="0" y="0"/>
            <a:chExt cx="999370" cy="999370"/>
          </a:xfrm>
        </p:grpSpPr>
        <p:sp>
          <p:nvSpPr>
            <p:cNvPr id="10" name="Freeform 3">
              <a:extLst>
                <a:ext uri="{FF2B5EF4-FFF2-40B4-BE49-F238E27FC236}">
                  <a16:creationId xmlns:a16="http://schemas.microsoft.com/office/drawing/2014/main" id="{64F13C8B-41C3-4065-A07A-6C269E5FF437}"/>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9A9FEDC3-3D30-4EC1-8643-D8C45F007D8D}"/>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71A9789A-9C4C-43D5-B811-34E82ACFEBF0}"/>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13" name="Group 2">
            <a:extLst>
              <a:ext uri="{FF2B5EF4-FFF2-40B4-BE49-F238E27FC236}">
                <a16:creationId xmlns:a16="http://schemas.microsoft.com/office/drawing/2014/main" id="{10553FF1-1786-4E70-9486-36D2C969F032}"/>
              </a:ext>
            </a:extLst>
          </p:cNvPr>
          <p:cNvGrpSpPr/>
          <p:nvPr/>
        </p:nvGrpSpPr>
        <p:grpSpPr>
          <a:xfrm>
            <a:off x="698272" y="5554074"/>
            <a:ext cx="749528" cy="749528"/>
            <a:chOff x="0" y="0"/>
            <a:chExt cx="999370" cy="999370"/>
          </a:xfrm>
        </p:grpSpPr>
        <p:sp>
          <p:nvSpPr>
            <p:cNvPr id="14" name="Freeform 3">
              <a:extLst>
                <a:ext uri="{FF2B5EF4-FFF2-40B4-BE49-F238E27FC236}">
                  <a16:creationId xmlns:a16="http://schemas.microsoft.com/office/drawing/2014/main" id="{1005F8D7-83C6-4378-BC95-55BF4BDD7605}"/>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4">
              <a:extLst>
                <a:ext uri="{FF2B5EF4-FFF2-40B4-BE49-F238E27FC236}">
                  <a16:creationId xmlns:a16="http://schemas.microsoft.com/office/drawing/2014/main" id="{9031BB4B-8A8D-4436-88C9-F551D87C3B06}"/>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5">
              <a:extLst>
                <a:ext uri="{FF2B5EF4-FFF2-40B4-BE49-F238E27FC236}">
                  <a16:creationId xmlns:a16="http://schemas.microsoft.com/office/drawing/2014/main" id="{3D6C5759-FC2F-40ED-8AF6-A8EF762ED085}"/>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17" name="Group 2">
            <a:extLst>
              <a:ext uri="{FF2B5EF4-FFF2-40B4-BE49-F238E27FC236}">
                <a16:creationId xmlns:a16="http://schemas.microsoft.com/office/drawing/2014/main" id="{A96EC9C0-0FF2-4BF6-922F-39EC138B6643}"/>
              </a:ext>
            </a:extLst>
          </p:cNvPr>
          <p:cNvGrpSpPr/>
          <p:nvPr/>
        </p:nvGrpSpPr>
        <p:grpSpPr>
          <a:xfrm>
            <a:off x="698272" y="7387663"/>
            <a:ext cx="749528" cy="749528"/>
            <a:chOff x="0" y="0"/>
            <a:chExt cx="999370" cy="999370"/>
          </a:xfrm>
        </p:grpSpPr>
        <p:sp>
          <p:nvSpPr>
            <p:cNvPr id="18" name="Freeform 3">
              <a:extLst>
                <a:ext uri="{FF2B5EF4-FFF2-40B4-BE49-F238E27FC236}">
                  <a16:creationId xmlns:a16="http://schemas.microsoft.com/office/drawing/2014/main" id="{8B292555-C394-4D2E-8CBC-950F7DC9CF06}"/>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4">
              <a:extLst>
                <a:ext uri="{FF2B5EF4-FFF2-40B4-BE49-F238E27FC236}">
                  <a16:creationId xmlns:a16="http://schemas.microsoft.com/office/drawing/2014/main" id="{5A96F6BB-06BA-45DF-81B6-0A0F106AD6C3}"/>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5">
              <a:extLst>
                <a:ext uri="{FF2B5EF4-FFF2-40B4-BE49-F238E27FC236}">
                  <a16:creationId xmlns:a16="http://schemas.microsoft.com/office/drawing/2014/main" id="{F7E393C3-BC07-4DB4-BB7A-299249423A86}"/>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21" name="Group 5">
            <a:extLst>
              <a:ext uri="{FF2B5EF4-FFF2-40B4-BE49-F238E27FC236}">
                <a16:creationId xmlns:a16="http://schemas.microsoft.com/office/drawing/2014/main" id="{25FB050D-8406-4791-8E02-6BE660FF68C3}"/>
              </a:ext>
            </a:extLst>
          </p:cNvPr>
          <p:cNvGrpSpPr/>
          <p:nvPr/>
        </p:nvGrpSpPr>
        <p:grpSpPr>
          <a:xfrm>
            <a:off x="15610103" y="246685"/>
            <a:ext cx="2100537" cy="2176775"/>
            <a:chOff x="0" y="0"/>
            <a:chExt cx="6857405" cy="6970679"/>
          </a:xfrm>
        </p:grpSpPr>
        <p:sp>
          <p:nvSpPr>
            <p:cNvPr id="22" name="Freeform 6">
              <a:extLst>
                <a:ext uri="{FF2B5EF4-FFF2-40B4-BE49-F238E27FC236}">
                  <a16:creationId xmlns:a16="http://schemas.microsoft.com/office/drawing/2014/main" id="{449A14DB-D565-4933-A44B-2ECA233D7F3D}"/>
                </a:ext>
              </a:extLst>
            </p:cNvPr>
            <p:cNvSpPr/>
            <p:nvPr/>
          </p:nvSpPr>
          <p:spPr>
            <a:xfrm>
              <a:off x="0" y="0"/>
              <a:ext cx="6857405" cy="6970679"/>
            </a:xfrm>
            <a:custGeom>
              <a:avLst/>
              <a:gdLst/>
              <a:ahLst/>
              <a:cxnLst/>
              <a:rect l="l" t="t" r="r" b="b"/>
              <a:pathLst>
                <a:path w="6857405" h="6970679">
                  <a:moveTo>
                    <a:pt x="0" y="0"/>
                  </a:moveTo>
                  <a:lnTo>
                    <a:pt x="6857405" y="0"/>
                  </a:lnTo>
                  <a:lnTo>
                    <a:pt x="6857405" y="6970679"/>
                  </a:lnTo>
                  <a:lnTo>
                    <a:pt x="0" y="69706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7">
              <a:extLst>
                <a:ext uri="{FF2B5EF4-FFF2-40B4-BE49-F238E27FC236}">
                  <a16:creationId xmlns:a16="http://schemas.microsoft.com/office/drawing/2014/main" id="{F9E9A2E5-B79D-4659-B607-4DA22AEC5536}"/>
                </a:ext>
              </a:extLst>
            </p:cNvPr>
            <p:cNvSpPr/>
            <p:nvPr/>
          </p:nvSpPr>
          <p:spPr>
            <a:xfrm>
              <a:off x="1319743" y="1477158"/>
              <a:ext cx="4016363" cy="4016363"/>
            </a:xfrm>
            <a:custGeom>
              <a:avLst/>
              <a:gdLst/>
              <a:ahLst/>
              <a:cxnLst/>
              <a:rect l="l" t="t" r="r" b="b"/>
              <a:pathLst>
                <a:path w="4016363" h="4016363">
                  <a:moveTo>
                    <a:pt x="0" y="0"/>
                  </a:moveTo>
                  <a:lnTo>
                    <a:pt x="4016363" y="0"/>
                  </a:lnTo>
                  <a:lnTo>
                    <a:pt x="4016363" y="4016363"/>
                  </a:lnTo>
                  <a:lnTo>
                    <a:pt x="0" y="4016363"/>
                  </a:lnTo>
                  <a:lnTo>
                    <a:pt x="0" y="0"/>
                  </a:lnTo>
                  <a:close/>
                </a:path>
              </a:pathLst>
            </a:custGeom>
            <a:blipFill>
              <a:blip r:embed="rId3">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Freeform 8">
              <a:extLst>
                <a:ext uri="{FF2B5EF4-FFF2-40B4-BE49-F238E27FC236}">
                  <a16:creationId xmlns:a16="http://schemas.microsoft.com/office/drawing/2014/main" id="{C20D2CB6-BA35-4ABC-BF05-F00FF202E11F}"/>
                </a:ext>
              </a:extLst>
            </p:cNvPr>
            <p:cNvSpPr/>
            <p:nvPr/>
          </p:nvSpPr>
          <p:spPr>
            <a:xfrm>
              <a:off x="1563074" y="1720489"/>
              <a:ext cx="3529700" cy="3529700"/>
            </a:xfrm>
            <a:custGeom>
              <a:avLst/>
              <a:gdLst/>
              <a:ahLst/>
              <a:cxnLst/>
              <a:rect l="l" t="t" r="r" b="b"/>
              <a:pathLst>
                <a:path w="3529700" h="3529700">
                  <a:moveTo>
                    <a:pt x="0" y="0"/>
                  </a:moveTo>
                  <a:lnTo>
                    <a:pt x="3529701" y="0"/>
                  </a:lnTo>
                  <a:lnTo>
                    <a:pt x="3529701" y="3529700"/>
                  </a:lnTo>
                  <a:lnTo>
                    <a:pt x="0" y="3529700"/>
                  </a:lnTo>
                  <a:lnTo>
                    <a:pt x="0" y="0"/>
                  </a:lnTo>
                  <a:close/>
                </a:path>
              </a:pathLst>
            </a:custGeom>
            <a:blipFill>
              <a:blip r:embed="rId5">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9">
              <a:extLst>
                <a:ext uri="{FF2B5EF4-FFF2-40B4-BE49-F238E27FC236}">
                  <a16:creationId xmlns:a16="http://schemas.microsoft.com/office/drawing/2014/main" id="{D529CEB0-6C61-46A7-93C4-DE6842A1B951}"/>
                </a:ext>
              </a:extLst>
            </p:cNvPr>
            <p:cNvSpPr/>
            <p:nvPr/>
          </p:nvSpPr>
          <p:spPr>
            <a:xfrm>
              <a:off x="4815997" y="1237270"/>
              <a:ext cx="952776" cy="615732"/>
            </a:xfrm>
            <a:custGeom>
              <a:avLst/>
              <a:gdLst/>
              <a:ahLst/>
              <a:cxnLst/>
              <a:rect l="l" t="t" r="r" b="b"/>
              <a:pathLst>
                <a:path w="952776" h="615732">
                  <a:moveTo>
                    <a:pt x="0" y="0"/>
                  </a:moveTo>
                  <a:lnTo>
                    <a:pt x="952776" y="0"/>
                  </a:lnTo>
                  <a:lnTo>
                    <a:pt x="952776" y="615731"/>
                  </a:lnTo>
                  <a:lnTo>
                    <a:pt x="0" y="61573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Freeform 10">
              <a:extLst>
                <a:ext uri="{FF2B5EF4-FFF2-40B4-BE49-F238E27FC236}">
                  <a16:creationId xmlns:a16="http://schemas.microsoft.com/office/drawing/2014/main" id="{D9E309EC-8A5D-4236-A270-8301A95A5B04}"/>
                </a:ext>
              </a:extLst>
            </p:cNvPr>
            <p:cNvSpPr/>
            <p:nvPr/>
          </p:nvSpPr>
          <p:spPr>
            <a:xfrm>
              <a:off x="5700373" y="3153363"/>
              <a:ext cx="873621" cy="663952"/>
            </a:xfrm>
            <a:custGeom>
              <a:avLst/>
              <a:gdLst/>
              <a:ahLst/>
              <a:cxnLst/>
              <a:rect l="l" t="t" r="r" b="b"/>
              <a:pathLst>
                <a:path w="873621" h="663952">
                  <a:moveTo>
                    <a:pt x="0" y="0"/>
                  </a:moveTo>
                  <a:lnTo>
                    <a:pt x="873621" y="0"/>
                  </a:lnTo>
                  <a:lnTo>
                    <a:pt x="873621" y="663952"/>
                  </a:lnTo>
                  <a:lnTo>
                    <a:pt x="0" y="6639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7" name="Freeform 11">
              <a:extLst>
                <a:ext uri="{FF2B5EF4-FFF2-40B4-BE49-F238E27FC236}">
                  <a16:creationId xmlns:a16="http://schemas.microsoft.com/office/drawing/2014/main" id="{D25BE6C6-B244-4C27-8F7C-0C897E746458}"/>
                </a:ext>
              </a:extLst>
            </p:cNvPr>
            <p:cNvSpPr/>
            <p:nvPr/>
          </p:nvSpPr>
          <p:spPr>
            <a:xfrm>
              <a:off x="4874556" y="5085643"/>
              <a:ext cx="793895" cy="793895"/>
            </a:xfrm>
            <a:custGeom>
              <a:avLst/>
              <a:gdLst/>
              <a:ahLst/>
              <a:cxnLst/>
              <a:rect l="l" t="t" r="r" b="b"/>
              <a:pathLst>
                <a:path w="793895" h="793895">
                  <a:moveTo>
                    <a:pt x="0" y="0"/>
                  </a:moveTo>
                  <a:lnTo>
                    <a:pt x="793895" y="0"/>
                  </a:lnTo>
                  <a:lnTo>
                    <a:pt x="793895" y="793895"/>
                  </a:lnTo>
                  <a:lnTo>
                    <a:pt x="0" y="79389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8" name="Freeform 12">
              <a:extLst>
                <a:ext uri="{FF2B5EF4-FFF2-40B4-BE49-F238E27FC236}">
                  <a16:creationId xmlns:a16="http://schemas.microsoft.com/office/drawing/2014/main" id="{2FCFA153-0C0D-4813-B334-E91E536DB410}"/>
                </a:ext>
              </a:extLst>
            </p:cNvPr>
            <p:cNvSpPr/>
            <p:nvPr/>
          </p:nvSpPr>
          <p:spPr>
            <a:xfrm>
              <a:off x="2338087" y="2473641"/>
              <a:ext cx="2023396" cy="2023396"/>
            </a:xfrm>
            <a:custGeom>
              <a:avLst/>
              <a:gdLst/>
              <a:ahLst/>
              <a:cxnLst/>
              <a:rect l="l" t="t" r="r" b="b"/>
              <a:pathLst>
                <a:path w="2023396" h="2023396">
                  <a:moveTo>
                    <a:pt x="0" y="0"/>
                  </a:moveTo>
                  <a:lnTo>
                    <a:pt x="2023396" y="0"/>
                  </a:lnTo>
                  <a:lnTo>
                    <a:pt x="2023396" y="2023396"/>
                  </a:lnTo>
                  <a:lnTo>
                    <a:pt x="0" y="202339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grpSp>
    </p:spTree>
    <p:extLst>
      <p:ext uri="{BB962C8B-B14F-4D97-AF65-F5344CB8AC3E}">
        <p14:creationId xmlns:p14="http://schemas.microsoft.com/office/powerpoint/2010/main" val="230201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3CADFD-1A7D-4925-B848-DD16A99ED43D}"/>
              </a:ext>
            </a:extLst>
          </p:cNvPr>
          <p:cNvPicPr>
            <a:picLocks noChangeAspect="1"/>
          </p:cNvPicPr>
          <p:nvPr/>
        </p:nvPicPr>
        <p:blipFill>
          <a:blip r:embed="rId2"/>
          <a:stretch>
            <a:fillRect/>
          </a:stretch>
        </p:blipFill>
        <p:spPr>
          <a:xfrm>
            <a:off x="2514600" y="2423460"/>
            <a:ext cx="11214896" cy="6324600"/>
          </a:xfrm>
          <a:prstGeom prst="rect">
            <a:avLst/>
          </a:prstGeom>
        </p:spPr>
      </p:pic>
      <p:sp>
        <p:nvSpPr>
          <p:cNvPr id="3" name="TextBox 4">
            <a:extLst>
              <a:ext uri="{FF2B5EF4-FFF2-40B4-BE49-F238E27FC236}">
                <a16:creationId xmlns:a16="http://schemas.microsoft.com/office/drawing/2014/main" id="{599E0C4F-32B4-4626-9B77-7569AB85DAE2}"/>
              </a:ext>
            </a:extLst>
          </p:cNvPr>
          <p:cNvSpPr txBox="1"/>
          <p:nvPr/>
        </p:nvSpPr>
        <p:spPr>
          <a:xfrm>
            <a:off x="1447800" y="952500"/>
            <a:ext cx="12369147" cy="765146"/>
          </a:xfrm>
          <a:prstGeom prst="rect">
            <a:avLst/>
          </a:prstGeom>
        </p:spPr>
        <p:txBody>
          <a:bodyPr lIns="0" tIns="0" rIns="0" bIns="0" rtlCol="0" anchor="t">
            <a:spAutoFit/>
          </a:bodyPr>
          <a:lstStyle/>
          <a:p>
            <a:pPr algn="l">
              <a:lnSpc>
                <a:spcPts val="6480"/>
              </a:lnSpc>
            </a:pPr>
            <a:r>
              <a:rPr lang="en-US" sz="4800" dirty="0">
                <a:solidFill>
                  <a:srgbClr val="000000"/>
                </a:solidFill>
                <a:latin typeface="Myriad Pro Light" panose="020B0403030403020204"/>
              </a:rPr>
              <a:t>What is CommonWell</a:t>
            </a:r>
            <a:endParaRPr lang="en-US" sz="4800" dirty="0">
              <a:solidFill>
                <a:srgbClr val="000000"/>
              </a:solidFill>
              <a:latin typeface="Arimo Bold"/>
            </a:endParaRPr>
          </a:p>
        </p:txBody>
      </p:sp>
      <p:grpSp>
        <p:nvGrpSpPr>
          <p:cNvPr id="4" name="Group 5">
            <a:extLst>
              <a:ext uri="{FF2B5EF4-FFF2-40B4-BE49-F238E27FC236}">
                <a16:creationId xmlns:a16="http://schemas.microsoft.com/office/drawing/2014/main" id="{918D69AB-73F1-4A29-9564-12E2F810B7C1}"/>
              </a:ext>
            </a:extLst>
          </p:cNvPr>
          <p:cNvGrpSpPr/>
          <p:nvPr/>
        </p:nvGrpSpPr>
        <p:grpSpPr>
          <a:xfrm>
            <a:off x="15610103" y="246685"/>
            <a:ext cx="2100537" cy="2176775"/>
            <a:chOff x="0" y="0"/>
            <a:chExt cx="6857405" cy="6970679"/>
          </a:xfrm>
        </p:grpSpPr>
        <p:sp>
          <p:nvSpPr>
            <p:cNvPr id="5" name="Freeform 6">
              <a:extLst>
                <a:ext uri="{FF2B5EF4-FFF2-40B4-BE49-F238E27FC236}">
                  <a16:creationId xmlns:a16="http://schemas.microsoft.com/office/drawing/2014/main" id="{416D398F-BAAF-45D2-827B-088A2E9907D0}"/>
                </a:ext>
              </a:extLst>
            </p:cNvPr>
            <p:cNvSpPr/>
            <p:nvPr/>
          </p:nvSpPr>
          <p:spPr>
            <a:xfrm>
              <a:off x="0" y="0"/>
              <a:ext cx="6857405" cy="6970679"/>
            </a:xfrm>
            <a:custGeom>
              <a:avLst/>
              <a:gdLst/>
              <a:ahLst/>
              <a:cxnLst/>
              <a:rect l="l" t="t" r="r" b="b"/>
              <a:pathLst>
                <a:path w="6857405" h="6970679">
                  <a:moveTo>
                    <a:pt x="0" y="0"/>
                  </a:moveTo>
                  <a:lnTo>
                    <a:pt x="6857405" y="0"/>
                  </a:lnTo>
                  <a:lnTo>
                    <a:pt x="6857405" y="6970679"/>
                  </a:lnTo>
                  <a:lnTo>
                    <a:pt x="0" y="6970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7">
              <a:extLst>
                <a:ext uri="{FF2B5EF4-FFF2-40B4-BE49-F238E27FC236}">
                  <a16:creationId xmlns:a16="http://schemas.microsoft.com/office/drawing/2014/main" id="{B076EA42-2E97-4D7D-8B37-8D0D9811DC75}"/>
                </a:ext>
              </a:extLst>
            </p:cNvPr>
            <p:cNvSpPr/>
            <p:nvPr/>
          </p:nvSpPr>
          <p:spPr>
            <a:xfrm>
              <a:off x="1319743" y="1477158"/>
              <a:ext cx="4016363" cy="4016363"/>
            </a:xfrm>
            <a:custGeom>
              <a:avLst/>
              <a:gdLst/>
              <a:ahLst/>
              <a:cxnLst/>
              <a:rect l="l" t="t" r="r" b="b"/>
              <a:pathLst>
                <a:path w="4016363" h="4016363">
                  <a:moveTo>
                    <a:pt x="0" y="0"/>
                  </a:moveTo>
                  <a:lnTo>
                    <a:pt x="4016363" y="0"/>
                  </a:lnTo>
                  <a:lnTo>
                    <a:pt x="4016363" y="4016363"/>
                  </a:lnTo>
                  <a:lnTo>
                    <a:pt x="0" y="40163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8">
              <a:extLst>
                <a:ext uri="{FF2B5EF4-FFF2-40B4-BE49-F238E27FC236}">
                  <a16:creationId xmlns:a16="http://schemas.microsoft.com/office/drawing/2014/main" id="{E0CC3F27-92B6-4EE4-A98A-91A0CF5719C5}"/>
                </a:ext>
              </a:extLst>
            </p:cNvPr>
            <p:cNvSpPr/>
            <p:nvPr/>
          </p:nvSpPr>
          <p:spPr>
            <a:xfrm>
              <a:off x="1563074" y="1720489"/>
              <a:ext cx="3529700" cy="3529700"/>
            </a:xfrm>
            <a:custGeom>
              <a:avLst/>
              <a:gdLst/>
              <a:ahLst/>
              <a:cxnLst/>
              <a:rect l="l" t="t" r="r" b="b"/>
              <a:pathLst>
                <a:path w="3529700" h="3529700">
                  <a:moveTo>
                    <a:pt x="0" y="0"/>
                  </a:moveTo>
                  <a:lnTo>
                    <a:pt x="3529701" y="0"/>
                  </a:lnTo>
                  <a:lnTo>
                    <a:pt x="3529701" y="3529700"/>
                  </a:lnTo>
                  <a:lnTo>
                    <a:pt x="0" y="3529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9">
              <a:extLst>
                <a:ext uri="{FF2B5EF4-FFF2-40B4-BE49-F238E27FC236}">
                  <a16:creationId xmlns:a16="http://schemas.microsoft.com/office/drawing/2014/main" id="{0F83F808-4DCA-44B0-8CD7-16F070A02C72}"/>
                </a:ext>
              </a:extLst>
            </p:cNvPr>
            <p:cNvSpPr/>
            <p:nvPr/>
          </p:nvSpPr>
          <p:spPr>
            <a:xfrm>
              <a:off x="4815997" y="1237270"/>
              <a:ext cx="952776" cy="615732"/>
            </a:xfrm>
            <a:custGeom>
              <a:avLst/>
              <a:gdLst/>
              <a:ahLst/>
              <a:cxnLst/>
              <a:rect l="l" t="t" r="r" b="b"/>
              <a:pathLst>
                <a:path w="952776" h="615732">
                  <a:moveTo>
                    <a:pt x="0" y="0"/>
                  </a:moveTo>
                  <a:lnTo>
                    <a:pt x="952776" y="0"/>
                  </a:lnTo>
                  <a:lnTo>
                    <a:pt x="952776" y="615731"/>
                  </a:lnTo>
                  <a:lnTo>
                    <a:pt x="0" y="6157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10">
              <a:extLst>
                <a:ext uri="{FF2B5EF4-FFF2-40B4-BE49-F238E27FC236}">
                  <a16:creationId xmlns:a16="http://schemas.microsoft.com/office/drawing/2014/main" id="{E7CA3825-CB4F-413D-8394-1F50A8BB987D}"/>
                </a:ext>
              </a:extLst>
            </p:cNvPr>
            <p:cNvSpPr/>
            <p:nvPr/>
          </p:nvSpPr>
          <p:spPr>
            <a:xfrm>
              <a:off x="5700373" y="3153363"/>
              <a:ext cx="873621" cy="663952"/>
            </a:xfrm>
            <a:custGeom>
              <a:avLst/>
              <a:gdLst/>
              <a:ahLst/>
              <a:cxnLst/>
              <a:rect l="l" t="t" r="r" b="b"/>
              <a:pathLst>
                <a:path w="873621" h="663952">
                  <a:moveTo>
                    <a:pt x="0" y="0"/>
                  </a:moveTo>
                  <a:lnTo>
                    <a:pt x="873621" y="0"/>
                  </a:lnTo>
                  <a:lnTo>
                    <a:pt x="873621" y="663952"/>
                  </a:lnTo>
                  <a:lnTo>
                    <a:pt x="0" y="6639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1">
              <a:extLst>
                <a:ext uri="{FF2B5EF4-FFF2-40B4-BE49-F238E27FC236}">
                  <a16:creationId xmlns:a16="http://schemas.microsoft.com/office/drawing/2014/main" id="{1B545A00-D2A3-4175-97A2-CFB00BAF3DD6}"/>
                </a:ext>
              </a:extLst>
            </p:cNvPr>
            <p:cNvSpPr/>
            <p:nvPr/>
          </p:nvSpPr>
          <p:spPr>
            <a:xfrm>
              <a:off x="4874556" y="5085643"/>
              <a:ext cx="793895" cy="793895"/>
            </a:xfrm>
            <a:custGeom>
              <a:avLst/>
              <a:gdLst/>
              <a:ahLst/>
              <a:cxnLst/>
              <a:rect l="l" t="t" r="r" b="b"/>
              <a:pathLst>
                <a:path w="793895" h="793895">
                  <a:moveTo>
                    <a:pt x="0" y="0"/>
                  </a:moveTo>
                  <a:lnTo>
                    <a:pt x="793895" y="0"/>
                  </a:lnTo>
                  <a:lnTo>
                    <a:pt x="793895" y="793895"/>
                  </a:lnTo>
                  <a:lnTo>
                    <a:pt x="0" y="7938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2">
              <a:extLst>
                <a:ext uri="{FF2B5EF4-FFF2-40B4-BE49-F238E27FC236}">
                  <a16:creationId xmlns:a16="http://schemas.microsoft.com/office/drawing/2014/main" id="{DB074F3D-2526-4485-874A-1526CF967DA5}"/>
                </a:ext>
              </a:extLst>
            </p:cNvPr>
            <p:cNvSpPr/>
            <p:nvPr/>
          </p:nvSpPr>
          <p:spPr>
            <a:xfrm>
              <a:off x="2338087" y="2473641"/>
              <a:ext cx="2023396" cy="2023396"/>
            </a:xfrm>
            <a:custGeom>
              <a:avLst/>
              <a:gdLst/>
              <a:ahLst/>
              <a:cxnLst/>
              <a:rect l="l" t="t" r="r" b="b"/>
              <a:pathLst>
                <a:path w="2023396" h="2023396">
                  <a:moveTo>
                    <a:pt x="0" y="0"/>
                  </a:moveTo>
                  <a:lnTo>
                    <a:pt x="2023396" y="0"/>
                  </a:lnTo>
                  <a:lnTo>
                    <a:pt x="2023396" y="2023396"/>
                  </a:lnTo>
                  <a:lnTo>
                    <a:pt x="0" y="202339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pic>
        <p:nvPicPr>
          <p:cNvPr id="12" name="Picture 11">
            <a:extLst>
              <a:ext uri="{FF2B5EF4-FFF2-40B4-BE49-F238E27FC236}">
                <a16:creationId xmlns:a16="http://schemas.microsoft.com/office/drawing/2014/main" id="{960BE9C8-3FDC-4FEA-8CC9-7F31A0058C70}"/>
              </a:ext>
            </a:extLst>
          </p:cNvPr>
          <p:cNvPicPr>
            <a:picLocks noChangeAspect="1"/>
          </p:cNvPicPr>
          <p:nvPr/>
        </p:nvPicPr>
        <p:blipFill>
          <a:blip r:embed="rId17"/>
          <a:stretch>
            <a:fillRect/>
          </a:stretch>
        </p:blipFill>
        <p:spPr>
          <a:xfrm>
            <a:off x="15610103" y="7762427"/>
            <a:ext cx="2639797" cy="2639797"/>
          </a:xfrm>
          <a:prstGeom prst="rect">
            <a:avLst/>
          </a:prstGeom>
        </p:spPr>
      </p:pic>
    </p:spTree>
    <p:extLst>
      <p:ext uri="{BB962C8B-B14F-4D97-AF65-F5344CB8AC3E}">
        <p14:creationId xmlns:p14="http://schemas.microsoft.com/office/powerpoint/2010/main" val="388072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376EC243-2A86-4AF7-9E75-E2D9F99DEE3E}"/>
              </a:ext>
            </a:extLst>
          </p:cNvPr>
          <p:cNvSpPr txBox="1"/>
          <p:nvPr/>
        </p:nvSpPr>
        <p:spPr>
          <a:xfrm>
            <a:off x="1447800" y="952500"/>
            <a:ext cx="12369147" cy="765146"/>
          </a:xfrm>
          <a:prstGeom prst="rect">
            <a:avLst/>
          </a:prstGeom>
        </p:spPr>
        <p:txBody>
          <a:bodyPr lIns="0" tIns="0" rIns="0" bIns="0" rtlCol="0" anchor="t">
            <a:spAutoFit/>
          </a:bodyPr>
          <a:lstStyle/>
          <a:p>
            <a:pPr algn="l">
              <a:lnSpc>
                <a:spcPts val="6480"/>
              </a:lnSpc>
            </a:pPr>
            <a:r>
              <a:rPr lang="en-US" sz="4800" dirty="0">
                <a:solidFill>
                  <a:srgbClr val="000000"/>
                </a:solidFill>
                <a:latin typeface="Myriad Pro Light" panose="020B0403030403020204"/>
              </a:rPr>
              <a:t>CommonWell Today</a:t>
            </a:r>
            <a:endParaRPr lang="en-US" sz="4800" dirty="0">
              <a:solidFill>
                <a:srgbClr val="000000"/>
              </a:solidFill>
              <a:latin typeface="Arimo Bold"/>
            </a:endParaRPr>
          </a:p>
        </p:txBody>
      </p:sp>
      <p:sp>
        <p:nvSpPr>
          <p:cNvPr id="3" name="TextBox 10">
            <a:extLst>
              <a:ext uri="{FF2B5EF4-FFF2-40B4-BE49-F238E27FC236}">
                <a16:creationId xmlns:a16="http://schemas.microsoft.com/office/drawing/2014/main" id="{210B49BF-8374-43C0-8B86-7613CBBEE0FE}"/>
              </a:ext>
            </a:extLst>
          </p:cNvPr>
          <p:cNvSpPr txBox="1"/>
          <p:nvPr/>
        </p:nvSpPr>
        <p:spPr>
          <a:xfrm>
            <a:off x="2057400" y="2705100"/>
            <a:ext cx="11759547" cy="5206554"/>
          </a:xfrm>
          <a:prstGeom prst="rect">
            <a:avLst/>
          </a:prstGeom>
        </p:spPr>
        <p:txBody>
          <a:bodyPr wrap="square" lIns="0" tIns="0" rIns="0" bIns="0" rtlCol="0" anchor="t">
            <a:spAutoFit/>
          </a:bodyPr>
          <a:lstStyle/>
          <a:p>
            <a:pPr>
              <a:lnSpc>
                <a:spcPts val="2943"/>
              </a:lnSpc>
            </a:pPr>
            <a:r>
              <a:rPr lang="en-US" sz="2473" dirty="0">
                <a:solidFill>
                  <a:srgbClr val="000000"/>
                </a:solidFill>
                <a:latin typeface="Myriad Pro Light" panose="020B0403030403020204"/>
              </a:rPr>
              <a:t>CommonWell has more than 70 member companies collaborating for the common good.</a:t>
            </a:r>
          </a:p>
          <a:p>
            <a:pPr>
              <a:lnSpc>
                <a:spcPts val="2943"/>
              </a:lnSpc>
            </a:pPr>
            <a:endParaRPr lang="en-US" sz="2473" dirty="0">
              <a:solidFill>
                <a:srgbClr val="000000"/>
              </a:solidFill>
              <a:latin typeface="Myriad Pro Light" panose="020B0403030403020204"/>
            </a:endParaRPr>
          </a:p>
          <a:p>
            <a:pPr>
              <a:lnSpc>
                <a:spcPts val="2943"/>
              </a:lnSpc>
            </a:pPr>
            <a:endParaRPr lang="en-US" sz="2473" dirty="0">
              <a:solidFill>
                <a:srgbClr val="000000"/>
              </a:solidFill>
              <a:latin typeface="Myriad Pro Light" panose="020B0403030403020204"/>
            </a:endParaRPr>
          </a:p>
          <a:p>
            <a:pPr>
              <a:lnSpc>
                <a:spcPts val="2943"/>
              </a:lnSpc>
            </a:pPr>
            <a:endParaRPr lang="en-US" sz="2473" dirty="0">
              <a:solidFill>
                <a:srgbClr val="000000"/>
              </a:solidFill>
              <a:latin typeface="Myriad Pro Light" panose="020B0403030403020204"/>
            </a:endParaRPr>
          </a:p>
          <a:p>
            <a:pPr>
              <a:lnSpc>
                <a:spcPts val="2943"/>
              </a:lnSpc>
            </a:pPr>
            <a:endParaRPr lang="en-US" sz="2473" dirty="0">
              <a:solidFill>
                <a:srgbClr val="000000"/>
              </a:solidFill>
              <a:latin typeface="Myriad Pro Light" panose="020B0403030403020204"/>
            </a:endParaRPr>
          </a:p>
          <a:p>
            <a:pPr>
              <a:lnSpc>
                <a:spcPts val="2943"/>
              </a:lnSpc>
            </a:pPr>
            <a:r>
              <a:rPr lang="en-US" sz="2473" dirty="0">
                <a:solidFill>
                  <a:srgbClr val="000000"/>
                </a:solidFill>
                <a:latin typeface="Myriad Pro Light" panose="020B0403030403020204"/>
              </a:rPr>
              <a:t>Members have deployed CommonWell services throughout all 50 states, Washington, D.C and US territories including Puerto Rico.</a:t>
            </a:r>
          </a:p>
          <a:p>
            <a:pPr>
              <a:lnSpc>
                <a:spcPts val="2943"/>
              </a:lnSpc>
            </a:pPr>
            <a:endParaRPr lang="en-US" sz="2473" dirty="0">
              <a:solidFill>
                <a:srgbClr val="000000"/>
              </a:solidFill>
              <a:latin typeface="Myriad Pro Light" panose="020B0403030403020204"/>
            </a:endParaRPr>
          </a:p>
          <a:p>
            <a:pPr>
              <a:lnSpc>
                <a:spcPts val="2943"/>
              </a:lnSpc>
            </a:pPr>
            <a:endParaRPr lang="en-US" sz="2473" dirty="0">
              <a:solidFill>
                <a:srgbClr val="000000"/>
              </a:solidFill>
              <a:latin typeface="Myriad Pro Light" panose="020B0403030403020204"/>
            </a:endParaRPr>
          </a:p>
          <a:p>
            <a:pPr>
              <a:lnSpc>
                <a:spcPts val="2943"/>
              </a:lnSpc>
            </a:pPr>
            <a:endParaRPr lang="en-US" sz="2473" dirty="0">
              <a:solidFill>
                <a:srgbClr val="000000"/>
              </a:solidFill>
              <a:latin typeface="Myriad Pro Light" panose="020B0403030403020204"/>
            </a:endParaRPr>
          </a:p>
          <a:p>
            <a:pPr>
              <a:lnSpc>
                <a:spcPts val="2943"/>
              </a:lnSpc>
            </a:pPr>
            <a:r>
              <a:rPr lang="en-US" sz="2473" dirty="0">
                <a:solidFill>
                  <a:srgbClr val="000000"/>
                </a:solidFill>
                <a:latin typeface="Myriad Pro Light" panose="020B0403030403020204"/>
              </a:rPr>
              <a:t>The network connects </a:t>
            </a:r>
            <a:r>
              <a:rPr lang="en-US" sz="2473" b="1" dirty="0">
                <a:solidFill>
                  <a:srgbClr val="000000"/>
                </a:solidFill>
                <a:latin typeface="Myriad Pro Light" panose="020B0403030403020204"/>
              </a:rPr>
              <a:t>34,000</a:t>
            </a:r>
            <a:r>
              <a:rPr lang="en-US" sz="2473" dirty="0">
                <a:solidFill>
                  <a:srgbClr val="000000"/>
                </a:solidFill>
                <a:latin typeface="Myriad Pro Light" panose="020B0403030403020204"/>
              </a:rPr>
              <a:t> provider sites, includes more than </a:t>
            </a:r>
            <a:r>
              <a:rPr lang="en-US" sz="2473" b="1" dirty="0">
                <a:solidFill>
                  <a:srgbClr val="000000"/>
                </a:solidFill>
                <a:latin typeface="Myriad Pro Light" panose="020B0403030403020204"/>
              </a:rPr>
              <a:t>194 million </a:t>
            </a:r>
            <a:r>
              <a:rPr lang="en-US" sz="2473" dirty="0">
                <a:solidFill>
                  <a:srgbClr val="000000"/>
                </a:solidFill>
                <a:latin typeface="Myriad Pro Light" panose="020B0403030403020204"/>
              </a:rPr>
              <a:t>unique individuals and has shared </a:t>
            </a:r>
            <a:r>
              <a:rPr lang="en-US" sz="2473" b="1" dirty="0">
                <a:solidFill>
                  <a:srgbClr val="000000"/>
                </a:solidFill>
                <a:latin typeface="Myriad Pro Light" panose="020B0403030403020204"/>
              </a:rPr>
              <a:t>3.5 billion documents </a:t>
            </a:r>
            <a:r>
              <a:rPr lang="en-US" sz="2473" dirty="0">
                <a:solidFill>
                  <a:srgbClr val="000000"/>
                </a:solidFill>
                <a:latin typeface="Myriad Pro Light" panose="020B0403030403020204"/>
              </a:rPr>
              <a:t>to date. Today, CommonWell facilitate the exchange of </a:t>
            </a:r>
            <a:r>
              <a:rPr lang="en-US" sz="2473" b="1" dirty="0">
                <a:solidFill>
                  <a:srgbClr val="000000"/>
                </a:solidFill>
                <a:latin typeface="Myriad Pro Light" panose="020B0403030403020204"/>
              </a:rPr>
              <a:t>30-40 million </a:t>
            </a:r>
            <a:r>
              <a:rPr lang="en-US" sz="2473" dirty="0">
                <a:solidFill>
                  <a:srgbClr val="000000"/>
                </a:solidFill>
                <a:latin typeface="Myriad Pro Light" panose="020B0403030403020204"/>
              </a:rPr>
              <a:t>documents each week across the nation.</a:t>
            </a:r>
          </a:p>
        </p:txBody>
      </p:sp>
      <p:grpSp>
        <p:nvGrpSpPr>
          <p:cNvPr id="4" name="Group 2">
            <a:extLst>
              <a:ext uri="{FF2B5EF4-FFF2-40B4-BE49-F238E27FC236}">
                <a16:creationId xmlns:a16="http://schemas.microsoft.com/office/drawing/2014/main" id="{5B57AED2-23C4-4A92-9806-A04DC31D2266}"/>
              </a:ext>
            </a:extLst>
          </p:cNvPr>
          <p:cNvGrpSpPr/>
          <p:nvPr/>
        </p:nvGrpSpPr>
        <p:grpSpPr>
          <a:xfrm>
            <a:off x="838200" y="2705100"/>
            <a:ext cx="749528" cy="749528"/>
            <a:chOff x="0" y="0"/>
            <a:chExt cx="999370" cy="999370"/>
          </a:xfrm>
        </p:grpSpPr>
        <p:sp>
          <p:nvSpPr>
            <p:cNvPr id="5" name="Freeform 3">
              <a:extLst>
                <a:ext uri="{FF2B5EF4-FFF2-40B4-BE49-F238E27FC236}">
                  <a16:creationId xmlns:a16="http://schemas.microsoft.com/office/drawing/2014/main" id="{BA7876AD-2EC2-4CA7-AFAE-F653A1E75E89}"/>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61D7EAFE-7F6E-4289-A32E-3A83FD862785}"/>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5">
              <a:extLst>
                <a:ext uri="{FF2B5EF4-FFF2-40B4-BE49-F238E27FC236}">
                  <a16:creationId xmlns:a16="http://schemas.microsoft.com/office/drawing/2014/main" id="{026C9F1C-9ECB-4DDA-ABF9-65C20CC82883}"/>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8" name="Group 2">
            <a:extLst>
              <a:ext uri="{FF2B5EF4-FFF2-40B4-BE49-F238E27FC236}">
                <a16:creationId xmlns:a16="http://schemas.microsoft.com/office/drawing/2014/main" id="{FCC90046-7C8D-470E-9235-579B0AFA8DB5}"/>
              </a:ext>
            </a:extLst>
          </p:cNvPr>
          <p:cNvGrpSpPr/>
          <p:nvPr/>
        </p:nvGrpSpPr>
        <p:grpSpPr>
          <a:xfrm>
            <a:off x="838200" y="4933613"/>
            <a:ext cx="749528" cy="749528"/>
            <a:chOff x="0" y="0"/>
            <a:chExt cx="999370" cy="999370"/>
          </a:xfrm>
        </p:grpSpPr>
        <p:sp>
          <p:nvSpPr>
            <p:cNvPr id="9" name="Freeform 3">
              <a:extLst>
                <a:ext uri="{FF2B5EF4-FFF2-40B4-BE49-F238E27FC236}">
                  <a16:creationId xmlns:a16="http://schemas.microsoft.com/office/drawing/2014/main" id="{BB24E3E9-D0B1-48E1-8EB4-5D6D315CCC7E}"/>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4">
              <a:extLst>
                <a:ext uri="{FF2B5EF4-FFF2-40B4-BE49-F238E27FC236}">
                  <a16:creationId xmlns:a16="http://schemas.microsoft.com/office/drawing/2014/main" id="{50151B3D-AB6F-4B67-B2A8-44E98C804862}"/>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5">
              <a:extLst>
                <a:ext uri="{FF2B5EF4-FFF2-40B4-BE49-F238E27FC236}">
                  <a16:creationId xmlns:a16="http://schemas.microsoft.com/office/drawing/2014/main" id="{19F6D23E-975E-43B7-BEEF-F5BE0E265BD5}"/>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2" name="Group 2">
            <a:extLst>
              <a:ext uri="{FF2B5EF4-FFF2-40B4-BE49-F238E27FC236}">
                <a16:creationId xmlns:a16="http://schemas.microsoft.com/office/drawing/2014/main" id="{D244DB7A-2C22-4922-8C18-23254C93ECA5}"/>
              </a:ext>
            </a:extLst>
          </p:cNvPr>
          <p:cNvGrpSpPr/>
          <p:nvPr/>
        </p:nvGrpSpPr>
        <p:grpSpPr>
          <a:xfrm>
            <a:off x="838200" y="6787362"/>
            <a:ext cx="749528" cy="749528"/>
            <a:chOff x="0" y="0"/>
            <a:chExt cx="999370" cy="999370"/>
          </a:xfrm>
        </p:grpSpPr>
        <p:sp>
          <p:nvSpPr>
            <p:cNvPr id="13" name="Freeform 3">
              <a:extLst>
                <a:ext uri="{FF2B5EF4-FFF2-40B4-BE49-F238E27FC236}">
                  <a16:creationId xmlns:a16="http://schemas.microsoft.com/office/drawing/2014/main" id="{B0075898-63D4-4188-98B1-A60384B7756E}"/>
                </a:ext>
              </a:extLst>
            </p:cNvPr>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4">
              <a:extLst>
                <a:ext uri="{FF2B5EF4-FFF2-40B4-BE49-F238E27FC236}">
                  <a16:creationId xmlns:a16="http://schemas.microsoft.com/office/drawing/2014/main" id="{689B2EA4-3781-4063-BA33-4E4C8B17ED7A}"/>
                </a:ext>
              </a:extLst>
            </p:cNvPr>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5">
              <a:extLst>
                <a:ext uri="{FF2B5EF4-FFF2-40B4-BE49-F238E27FC236}">
                  <a16:creationId xmlns:a16="http://schemas.microsoft.com/office/drawing/2014/main" id="{B56A5907-F11E-4E0E-8E3A-25869A406DE6}"/>
                </a:ext>
              </a:extLst>
            </p:cNvPr>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pic>
        <p:nvPicPr>
          <p:cNvPr id="16" name="Picture 15">
            <a:extLst>
              <a:ext uri="{FF2B5EF4-FFF2-40B4-BE49-F238E27FC236}">
                <a16:creationId xmlns:a16="http://schemas.microsoft.com/office/drawing/2014/main" id="{490AC216-48B5-48A2-94C5-9ABBF97660E8}"/>
              </a:ext>
            </a:extLst>
          </p:cNvPr>
          <p:cNvPicPr>
            <a:picLocks noChangeAspect="1"/>
          </p:cNvPicPr>
          <p:nvPr/>
        </p:nvPicPr>
        <p:blipFill>
          <a:blip r:embed="rId8"/>
          <a:stretch>
            <a:fillRect/>
          </a:stretch>
        </p:blipFill>
        <p:spPr>
          <a:xfrm>
            <a:off x="15610103" y="7762427"/>
            <a:ext cx="2639797" cy="2639797"/>
          </a:xfrm>
          <a:prstGeom prst="rect">
            <a:avLst/>
          </a:prstGeom>
        </p:spPr>
      </p:pic>
      <p:pic>
        <p:nvPicPr>
          <p:cNvPr id="19" name="Picture 18">
            <a:extLst>
              <a:ext uri="{FF2B5EF4-FFF2-40B4-BE49-F238E27FC236}">
                <a16:creationId xmlns:a16="http://schemas.microsoft.com/office/drawing/2014/main" id="{EBE9E387-97E5-4BAF-890C-5F3E9AD089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97000" y="3719742"/>
            <a:ext cx="2427742" cy="2427742"/>
          </a:xfrm>
          <a:prstGeom prst="rect">
            <a:avLst/>
          </a:prstGeom>
        </p:spPr>
      </p:pic>
    </p:spTree>
    <p:extLst>
      <p:ext uri="{BB962C8B-B14F-4D97-AF65-F5344CB8AC3E}">
        <p14:creationId xmlns:p14="http://schemas.microsoft.com/office/powerpoint/2010/main" val="160383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769310"/>
            <a:ext cx="912169" cy="757100"/>
          </a:xfrm>
          <a:custGeom>
            <a:avLst/>
            <a:gdLst/>
            <a:ahLst/>
            <a:cxnLst/>
            <a:rect l="l" t="t" r="r" b="b"/>
            <a:pathLst>
              <a:path w="912169" h="757100">
                <a:moveTo>
                  <a:pt x="0" y="0"/>
                </a:moveTo>
                <a:lnTo>
                  <a:pt x="912169" y="0"/>
                </a:lnTo>
                <a:lnTo>
                  <a:pt x="912169" y="757100"/>
                </a:lnTo>
                <a:lnTo>
                  <a:pt x="0" y="757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176569"/>
            <a:ext cx="912169" cy="757100"/>
          </a:xfrm>
          <a:custGeom>
            <a:avLst/>
            <a:gdLst/>
            <a:ahLst/>
            <a:cxnLst/>
            <a:rect l="l" t="t" r="r" b="b"/>
            <a:pathLst>
              <a:path w="912169" h="757100">
                <a:moveTo>
                  <a:pt x="0" y="0"/>
                </a:moveTo>
                <a:lnTo>
                  <a:pt x="912169" y="0"/>
                </a:lnTo>
                <a:lnTo>
                  <a:pt x="912169" y="757100"/>
                </a:lnTo>
                <a:lnTo>
                  <a:pt x="0" y="757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8700" y="6583089"/>
            <a:ext cx="912169" cy="757100"/>
          </a:xfrm>
          <a:custGeom>
            <a:avLst/>
            <a:gdLst/>
            <a:ahLst/>
            <a:cxnLst/>
            <a:rect l="l" t="t" r="r" b="b"/>
            <a:pathLst>
              <a:path w="912169" h="757100">
                <a:moveTo>
                  <a:pt x="0" y="0"/>
                </a:moveTo>
                <a:lnTo>
                  <a:pt x="912169" y="0"/>
                </a:lnTo>
                <a:lnTo>
                  <a:pt x="912169" y="757100"/>
                </a:lnTo>
                <a:lnTo>
                  <a:pt x="0" y="757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738405" y="3038861"/>
            <a:ext cx="2860375" cy="2874749"/>
          </a:xfrm>
          <a:custGeom>
            <a:avLst/>
            <a:gdLst/>
            <a:ahLst/>
            <a:cxnLst/>
            <a:rect l="l" t="t" r="r" b="b"/>
            <a:pathLst>
              <a:path w="2860375" h="2874749">
                <a:moveTo>
                  <a:pt x="0" y="0"/>
                </a:moveTo>
                <a:lnTo>
                  <a:pt x="2860376" y="0"/>
                </a:lnTo>
                <a:lnTo>
                  <a:pt x="2860376" y="2874749"/>
                </a:lnTo>
                <a:lnTo>
                  <a:pt x="0" y="2874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5516649" y="1041138"/>
            <a:ext cx="4456159" cy="641201"/>
          </a:xfrm>
          <a:prstGeom prst="rect">
            <a:avLst/>
          </a:prstGeom>
        </p:spPr>
        <p:txBody>
          <a:bodyPr wrap="square" lIns="0" tIns="0" rIns="0" bIns="0" rtlCol="0" anchor="t">
            <a:spAutoFit/>
          </a:bodyPr>
          <a:lstStyle/>
          <a:p>
            <a:pPr>
              <a:lnSpc>
                <a:spcPts val="4953"/>
              </a:lnSpc>
            </a:pPr>
            <a:r>
              <a:rPr lang="en-US" sz="4800" b="1" spc="-131" dirty="0">
                <a:solidFill>
                  <a:srgbClr val="000000"/>
                </a:solidFill>
                <a:latin typeface="Myriad Pro Light" panose="020B0403030403020204"/>
              </a:rPr>
              <a:t>Key Terminologies</a:t>
            </a:r>
          </a:p>
        </p:txBody>
      </p:sp>
      <p:sp>
        <p:nvSpPr>
          <p:cNvPr id="8" name="TextBox 8"/>
          <p:cNvSpPr txBox="1"/>
          <p:nvPr/>
        </p:nvSpPr>
        <p:spPr>
          <a:xfrm>
            <a:off x="1142999" y="2552700"/>
            <a:ext cx="12298199" cy="346249"/>
          </a:xfrm>
          <a:prstGeom prst="rect">
            <a:avLst/>
          </a:prstGeom>
        </p:spPr>
        <p:txBody>
          <a:bodyPr lIns="0" tIns="0" rIns="0" bIns="0" rtlCol="0" anchor="t">
            <a:spAutoFit/>
          </a:bodyPr>
          <a:lstStyle/>
          <a:p>
            <a:pPr algn="ctr">
              <a:lnSpc>
                <a:spcPts val="2711"/>
              </a:lnSpc>
            </a:pPr>
            <a:r>
              <a:rPr lang="en-US" sz="2400" spc="-72" dirty="0">
                <a:solidFill>
                  <a:srgbClr val="000000"/>
                </a:solidFill>
                <a:latin typeface="Myriad Pro Light" panose="020B0403030403020204"/>
              </a:rPr>
              <a:t>In understanding CommonWell, it's important to grasp some fundamental terms.</a:t>
            </a:r>
          </a:p>
        </p:txBody>
      </p:sp>
      <p:sp>
        <p:nvSpPr>
          <p:cNvPr id="9" name="TextBox 9"/>
          <p:cNvSpPr txBox="1"/>
          <p:nvPr/>
        </p:nvSpPr>
        <p:spPr>
          <a:xfrm>
            <a:off x="2550082" y="6610196"/>
            <a:ext cx="10749000" cy="743793"/>
          </a:xfrm>
          <a:prstGeom prst="rect">
            <a:avLst/>
          </a:prstGeom>
        </p:spPr>
        <p:txBody>
          <a:bodyPr lIns="0" tIns="0" rIns="0" bIns="0" rtlCol="0" anchor="t">
            <a:spAutoFit/>
          </a:bodyPr>
          <a:lstStyle/>
          <a:p>
            <a:pPr algn="l">
              <a:lnSpc>
                <a:spcPts val="2943"/>
              </a:lnSpc>
            </a:pPr>
            <a:r>
              <a:rPr lang="en-US" sz="2473" b="1" dirty="0">
                <a:solidFill>
                  <a:srgbClr val="000000"/>
                </a:solidFill>
                <a:latin typeface="Myriad Pro Light" panose="020B0403030403020204"/>
              </a:rPr>
              <a:t>Sources</a:t>
            </a:r>
            <a:r>
              <a:rPr lang="en-US" sz="2473" dirty="0">
                <a:solidFill>
                  <a:srgbClr val="000000"/>
                </a:solidFill>
                <a:latin typeface="Myriad Pro Light" panose="020B0403030403020204"/>
              </a:rPr>
              <a:t>: These are remote provider locations linked to a patient's CommonWell profile, facilitating the retrieval of patient clinical data.</a:t>
            </a:r>
          </a:p>
        </p:txBody>
      </p:sp>
      <p:sp>
        <p:nvSpPr>
          <p:cNvPr id="10" name="TextBox 10"/>
          <p:cNvSpPr txBox="1"/>
          <p:nvPr/>
        </p:nvSpPr>
        <p:spPr>
          <a:xfrm>
            <a:off x="2550082" y="3698403"/>
            <a:ext cx="9071925" cy="743793"/>
          </a:xfrm>
          <a:prstGeom prst="rect">
            <a:avLst/>
          </a:prstGeom>
        </p:spPr>
        <p:txBody>
          <a:bodyPr lIns="0" tIns="0" rIns="0" bIns="0" rtlCol="0" anchor="t">
            <a:spAutoFit/>
          </a:bodyPr>
          <a:lstStyle/>
          <a:p>
            <a:pPr algn="l">
              <a:lnSpc>
                <a:spcPts val="2943"/>
              </a:lnSpc>
            </a:pPr>
            <a:r>
              <a:rPr lang="en-US" sz="2473" b="1" dirty="0">
                <a:solidFill>
                  <a:srgbClr val="000000"/>
                </a:solidFill>
                <a:latin typeface="Myriad Pro Light" panose="020B0403030403020204"/>
              </a:rPr>
              <a:t>Organization</a:t>
            </a:r>
            <a:r>
              <a:rPr lang="en-US" sz="2473" dirty="0">
                <a:solidFill>
                  <a:srgbClr val="000000"/>
                </a:solidFill>
                <a:latin typeface="Myriad Pro Light" panose="020B0403030403020204"/>
              </a:rPr>
              <a:t>: These are healthcare facilities that provide patient data to CommonWell.</a:t>
            </a:r>
          </a:p>
        </p:txBody>
      </p:sp>
      <p:sp>
        <p:nvSpPr>
          <p:cNvPr id="11" name="TextBox 11"/>
          <p:cNvSpPr txBox="1"/>
          <p:nvPr/>
        </p:nvSpPr>
        <p:spPr>
          <a:xfrm>
            <a:off x="2550082" y="5155836"/>
            <a:ext cx="10389294" cy="743793"/>
          </a:xfrm>
          <a:prstGeom prst="rect">
            <a:avLst/>
          </a:prstGeom>
        </p:spPr>
        <p:txBody>
          <a:bodyPr lIns="0" tIns="0" rIns="0" bIns="0" rtlCol="0" anchor="t">
            <a:spAutoFit/>
          </a:bodyPr>
          <a:lstStyle/>
          <a:p>
            <a:pPr algn="l">
              <a:lnSpc>
                <a:spcPts val="2943"/>
              </a:lnSpc>
            </a:pPr>
            <a:r>
              <a:rPr lang="en-US" sz="2400" b="1" dirty="0">
                <a:solidFill>
                  <a:srgbClr val="000000"/>
                </a:solidFill>
                <a:latin typeface="Myriad Pro Light" panose="020B0403030403020204"/>
              </a:rPr>
              <a:t>Person</a:t>
            </a:r>
            <a:r>
              <a:rPr lang="en-US" sz="2400" dirty="0">
                <a:solidFill>
                  <a:srgbClr val="000000"/>
                </a:solidFill>
                <a:latin typeface="Myriad Pro Light" panose="020B0403030403020204"/>
              </a:rPr>
              <a:t>: When a patient registers with CommonWell, a "person" is created, which serves as the entity representing the patient</a:t>
            </a:r>
          </a:p>
        </p:txBody>
      </p:sp>
      <p:pic>
        <p:nvPicPr>
          <p:cNvPr id="12" name="Picture 11">
            <a:extLst>
              <a:ext uri="{FF2B5EF4-FFF2-40B4-BE49-F238E27FC236}">
                <a16:creationId xmlns:a16="http://schemas.microsoft.com/office/drawing/2014/main" id="{D61B5CAB-43CD-4BB7-B537-EE9E5E476AC6}"/>
              </a:ext>
            </a:extLst>
          </p:cNvPr>
          <p:cNvPicPr>
            <a:picLocks noChangeAspect="1"/>
          </p:cNvPicPr>
          <p:nvPr/>
        </p:nvPicPr>
        <p:blipFill>
          <a:blip r:embed="rId6"/>
          <a:stretch>
            <a:fillRect/>
          </a:stretch>
        </p:blipFill>
        <p:spPr>
          <a:xfrm>
            <a:off x="15610103" y="7762427"/>
            <a:ext cx="2639797" cy="2639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15584" y="3030923"/>
            <a:ext cx="8339577" cy="4703445"/>
          </a:xfrm>
          <a:prstGeom prst="rect">
            <a:avLst/>
          </a:prstGeom>
        </p:spPr>
        <p:txBody>
          <a:bodyPr lIns="0" tIns="0" rIns="0" bIns="0" rtlCol="0" anchor="t">
            <a:spAutoFit/>
          </a:bodyPr>
          <a:lstStyle/>
          <a:p>
            <a:pPr>
              <a:lnSpc>
                <a:spcPts val="3120"/>
              </a:lnSpc>
            </a:pPr>
            <a:r>
              <a:rPr lang="en-US" sz="2400" dirty="0">
                <a:solidFill>
                  <a:srgbClr val="000000"/>
                </a:solidFill>
                <a:latin typeface="Myriad Pro Light" panose="020B0403030403020204"/>
              </a:rPr>
              <a:t>To enable CommonWell within the CureMD application, it's crucial to ensure that specific patient demographic information is present:</a:t>
            </a:r>
          </a:p>
          <a:p>
            <a:pPr>
              <a:lnSpc>
                <a:spcPts val="3120"/>
              </a:lnSpc>
            </a:pPr>
            <a:endParaRPr lang="en-US" sz="2400" dirty="0">
              <a:solidFill>
                <a:srgbClr val="000000"/>
              </a:solidFill>
              <a:latin typeface="Myriad Pro Light" panose="020B0403030403020204"/>
            </a:endParaRPr>
          </a:p>
          <a:p>
            <a:pPr marL="1036320" lvl="2" indent="-345440">
              <a:lnSpc>
                <a:spcPts val="3120"/>
              </a:lnSpc>
              <a:buFont typeface="Arial"/>
              <a:buChar char="⚬"/>
            </a:pPr>
            <a:r>
              <a:rPr lang="en-US" sz="2400" dirty="0">
                <a:solidFill>
                  <a:srgbClr val="000000"/>
                </a:solidFill>
                <a:latin typeface="Myriad Pro Light" panose="020B0403030403020204"/>
              </a:rPr>
              <a:t>First name</a:t>
            </a:r>
          </a:p>
          <a:p>
            <a:pPr marL="1036320" lvl="2" indent="-345440">
              <a:lnSpc>
                <a:spcPts val="3120"/>
              </a:lnSpc>
              <a:buFont typeface="Arial"/>
              <a:buChar char="⚬"/>
            </a:pPr>
            <a:r>
              <a:rPr lang="en-US" sz="2400" dirty="0">
                <a:solidFill>
                  <a:srgbClr val="000000"/>
                </a:solidFill>
                <a:latin typeface="Myriad Pro Light" panose="020B0403030403020204"/>
              </a:rPr>
              <a:t>Last name</a:t>
            </a:r>
          </a:p>
          <a:p>
            <a:pPr marL="1036320" lvl="2" indent="-345440">
              <a:lnSpc>
                <a:spcPts val="3120"/>
              </a:lnSpc>
              <a:buFont typeface="Arial"/>
              <a:buChar char="⚬"/>
            </a:pPr>
            <a:r>
              <a:rPr lang="en-US" sz="2400" dirty="0">
                <a:solidFill>
                  <a:srgbClr val="000000"/>
                </a:solidFill>
                <a:latin typeface="Myriad Pro Light" panose="020B0403030403020204"/>
              </a:rPr>
              <a:t>Date of birth</a:t>
            </a:r>
          </a:p>
          <a:p>
            <a:pPr marL="1036320" lvl="2" indent="-345440">
              <a:lnSpc>
                <a:spcPts val="3120"/>
              </a:lnSpc>
              <a:buFont typeface="Arial"/>
              <a:buChar char="⚬"/>
            </a:pPr>
            <a:r>
              <a:rPr lang="en-US" sz="2400" dirty="0">
                <a:solidFill>
                  <a:srgbClr val="000000"/>
                </a:solidFill>
                <a:latin typeface="Myriad Pro Light" panose="020B0403030403020204"/>
              </a:rPr>
              <a:t>Gender</a:t>
            </a:r>
          </a:p>
          <a:p>
            <a:pPr marL="1036320" lvl="2" indent="-345440">
              <a:lnSpc>
                <a:spcPts val="3120"/>
              </a:lnSpc>
              <a:buFont typeface="Arial"/>
              <a:buChar char="⚬"/>
            </a:pPr>
            <a:r>
              <a:rPr lang="en-US" sz="2400" dirty="0">
                <a:solidFill>
                  <a:srgbClr val="000000"/>
                </a:solidFill>
                <a:latin typeface="Myriad Pro Light" panose="020B0403030403020204"/>
              </a:rPr>
              <a:t>Address</a:t>
            </a:r>
          </a:p>
          <a:p>
            <a:pPr marL="1036320" lvl="2" indent="-345440">
              <a:lnSpc>
                <a:spcPts val="3120"/>
              </a:lnSpc>
              <a:buFont typeface="Arial"/>
              <a:buChar char="⚬"/>
            </a:pPr>
            <a:r>
              <a:rPr lang="en-US" sz="2400" dirty="0">
                <a:solidFill>
                  <a:srgbClr val="000000"/>
                </a:solidFill>
                <a:latin typeface="Myriad Pro Light" panose="020B0403030403020204"/>
              </a:rPr>
              <a:t>Zip code</a:t>
            </a:r>
          </a:p>
          <a:p>
            <a:pPr marL="1036320" lvl="2" indent="-345440">
              <a:lnSpc>
                <a:spcPts val="3120"/>
              </a:lnSpc>
              <a:buFont typeface="Arial"/>
              <a:buChar char="⚬"/>
            </a:pPr>
            <a:r>
              <a:rPr lang="en-US" sz="2400" dirty="0">
                <a:solidFill>
                  <a:srgbClr val="000000"/>
                </a:solidFill>
                <a:latin typeface="Myriad Pro Light" panose="020B0403030403020204"/>
              </a:rPr>
              <a:t>Phone number (preferably mobile)</a:t>
            </a:r>
          </a:p>
          <a:p>
            <a:pPr>
              <a:lnSpc>
                <a:spcPts val="3120"/>
              </a:lnSpc>
            </a:pPr>
            <a:endParaRPr lang="en-US" sz="2400" dirty="0">
              <a:solidFill>
                <a:srgbClr val="000000"/>
              </a:solidFill>
              <a:latin typeface="Myriad Pro Light" panose="020B0403030403020204"/>
            </a:endParaRPr>
          </a:p>
        </p:txBody>
      </p:sp>
      <p:sp>
        <p:nvSpPr>
          <p:cNvPr id="3" name="Freeform 3"/>
          <p:cNvSpPr/>
          <p:nvPr/>
        </p:nvSpPr>
        <p:spPr>
          <a:xfrm>
            <a:off x="1341180" y="4709215"/>
            <a:ext cx="948809" cy="787512"/>
          </a:xfrm>
          <a:custGeom>
            <a:avLst/>
            <a:gdLst/>
            <a:ahLst/>
            <a:cxnLst/>
            <a:rect l="l" t="t" r="r" b="b"/>
            <a:pathLst>
              <a:path w="948809" h="787512">
                <a:moveTo>
                  <a:pt x="0" y="0"/>
                </a:moveTo>
                <a:lnTo>
                  <a:pt x="948809" y="0"/>
                </a:lnTo>
                <a:lnTo>
                  <a:pt x="948809" y="787512"/>
                </a:lnTo>
                <a:lnTo>
                  <a:pt x="0" y="78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8700" y="3078548"/>
            <a:ext cx="456097" cy="378561"/>
          </a:xfrm>
          <a:custGeom>
            <a:avLst/>
            <a:gdLst/>
            <a:ahLst/>
            <a:cxnLst/>
            <a:rect l="l" t="t" r="r" b="b"/>
            <a:pathLst>
              <a:path w="456097" h="378561">
                <a:moveTo>
                  <a:pt x="0" y="0"/>
                </a:moveTo>
                <a:lnTo>
                  <a:pt x="456097" y="0"/>
                </a:lnTo>
                <a:lnTo>
                  <a:pt x="456097" y="378560"/>
                </a:lnTo>
                <a:lnTo>
                  <a:pt x="0" y="378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028700" y="7734368"/>
            <a:ext cx="456097" cy="378561"/>
          </a:xfrm>
          <a:custGeom>
            <a:avLst/>
            <a:gdLst/>
            <a:ahLst/>
            <a:cxnLst/>
            <a:rect l="l" t="t" r="r" b="b"/>
            <a:pathLst>
              <a:path w="456097" h="378561">
                <a:moveTo>
                  <a:pt x="0" y="0"/>
                </a:moveTo>
                <a:lnTo>
                  <a:pt x="456097" y="0"/>
                </a:lnTo>
                <a:lnTo>
                  <a:pt x="456097" y="378560"/>
                </a:lnTo>
                <a:lnTo>
                  <a:pt x="0" y="378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022487" y="3457108"/>
            <a:ext cx="3431098" cy="3035092"/>
          </a:xfrm>
          <a:custGeom>
            <a:avLst/>
            <a:gdLst/>
            <a:ahLst/>
            <a:cxnLst/>
            <a:rect l="l" t="t" r="r" b="b"/>
            <a:pathLst>
              <a:path w="3431098" h="3035092">
                <a:moveTo>
                  <a:pt x="0" y="0"/>
                </a:moveTo>
                <a:lnTo>
                  <a:pt x="3431098" y="0"/>
                </a:lnTo>
                <a:lnTo>
                  <a:pt x="3431098" y="3035092"/>
                </a:lnTo>
                <a:lnTo>
                  <a:pt x="0" y="3035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4274626" y="809675"/>
            <a:ext cx="9738748" cy="666849"/>
          </a:xfrm>
          <a:prstGeom prst="rect">
            <a:avLst/>
          </a:prstGeom>
        </p:spPr>
        <p:txBody>
          <a:bodyPr lIns="0" tIns="0" rIns="0" bIns="0" rtlCol="0" anchor="t">
            <a:spAutoFit/>
          </a:bodyPr>
          <a:lstStyle/>
          <a:p>
            <a:pPr>
              <a:lnSpc>
                <a:spcPts val="5174"/>
              </a:lnSpc>
            </a:pPr>
            <a:r>
              <a:rPr lang="en-US" sz="4800" b="1" spc="-134" dirty="0">
                <a:solidFill>
                  <a:srgbClr val="000000"/>
                </a:solidFill>
                <a:latin typeface="Myriad Pro Light" panose="020B0403030403020204"/>
              </a:rPr>
              <a:t>Enabling CommonWell in CureMD</a:t>
            </a:r>
          </a:p>
        </p:txBody>
      </p:sp>
      <p:sp>
        <p:nvSpPr>
          <p:cNvPr id="9" name="TextBox 9"/>
          <p:cNvSpPr txBox="1"/>
          <p:nvPr/>
        </p:nvSpPr>
        <p:spPr>
          <a:xfrm>
            <a:off x="1815584" y="7724450"/>
            <a:ext cx="8648256" cy="1579245"/>
          </a:xfrm>
          <a:prstGeom prst="rect">
            <a:avLst/>
          </a:prstGeom>
        </p:spPr>
        <p:txBody>
          <a:bodyPr lIns="0" tIns="0" rIns="0" bIns="0" rtlCol="0" anchor="t">
            <a:spAutoFit/>
          </a:bodyPr>
          <a:lstStyle/>
          <a:p>
            <a:pPr>
              <a:lnSpc>
                <a:spcPts val="3120"/>
              </a:lnSpc>
            </a:pPr>
            <a:r>
              <a:rPr lang="en-US" sz="2400" dirty="0">
                <a:solidFill>
                  <a:srgbClr val="000000"/>
                </a:solidFill>
                <a:latin typeface="Myriad Pro Light" panose="020B0403030403020204"/>
              </a:rPr>
              <a:t>Before a patient is enrolled in CommonWell, a disclaimer banner is displayed on their profile, indicating the number of possible matching data sources. This banner disappears once chart sharing is enabled.</a:t>
            </a:r>
          </a:p>
        </p:txBody>
      </p:sp>
      <p:pic>
        <p:nvPicPr>
          <p:cNvPr id="10" name="Picture 9">
            <a:extLst>
              <a:ext uri="{FF2B5EF4-FFF2-40B4-BE49-F238E27FC236}">
                <a16:creationId xmlns:a16="http://schemas.microsoft.com/office/drawing/2014/main" id="{9E30C76B-0568-444B-AD63-3CF87E904778}"/>
              </a:ext>
            </a:extLst>
          </p:cNvPr>
          <p:cNvPicPr>
            <a:picLocks noChangeAspect="1"/>
          </p:cNvPicPr>
          <p:nvPr/>
        </p:nvPicPr>
        <p:blipFill>
          <a:blip r:embed="rId8"/>
          <a:stretch>
            <a:fillRect/>
          </a:stretch>
        </p:blipFill>
        <p:spPr>
          <a:xfrm>
            <a:off x="15610103" y="7762427"/>
            <a:ext cx="2639797" cy="26397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83E30C56-3C6A-4191-B7E8-C78627CEE3F3}"/>
              </a:ext>
            </a:extLst>
          </p:cNvPr>
          <p:cNvSpPr txBox="1"/>
          <p:nvPr/>
        </p:nvSpPr>
        <p:spPr>
          <a:xfrm>
            <a:off x="2133600" y="876300"/>
            <a:ext cx="12888328" cy="666849"/>
          </a:xfrm>
          <a:prstGeom prst="rect">
            <a:avLst/>
          </a:prstGeom>
        </p:spPr>
        <p:txBody>
          <a:bodyPr wrap="square" lIns="0" tIns="0" rIns="0" bIns="0" rtlCol="0" anchor="t">
            <a:spAutoFit/>
          </a:bodyPr>
          <a:lstStyle/>
          <a:p>
            <a:pPr>
              <a:lnSpc>
                <a:spcPts val="5174"/>
              </a:lnSpc>
            </a:pPr>
            <a:r>
              <a:rPr lang="en-US" sz="4800" b="1" spc="-134" dirty="0">
                <a:solidFill>
                  <a:srgbClr val="000000"/>
                </a:solidFill>
                <a:latin typeface="Myriad Pro Light" panose="020B0403030403020204"/>
              </a:rPr>
              <a:t>Disclaimer Banner within Patient Demographics Page</a:t>
            </a:r>
          </a:p>
        </p:txBody>
      </p:sp>
      <p:pic>
        <p:nvPicPr>
          <p:cNvPr id="4" name="Picture 3">
            <a:extLst>
              <a:ext uri="{FF2B5EF4-FFF2-40B4-BE49-F238E27FC236}">
                <a16:creationId xmlns:a16="http://schemas.microsoft.com/office/drawing/2014/main" id="{A4181A9E-FE0D-4BCC-A53B-E2BE248DEDA4}"/>
              </a:ext>
            </a:extLst>
          </p:cNvPr>
          <p:cNvPicPr>
            <a:picLocks noChangeAspect="1"/>
          </p:cNvPicPr>
          <p:nvPr/>
        </p:nvPicPr>
        <p:blipFill>
          <a:blip r:embed="rId2"/>
          <a:stretch>
            <a:fillRect/>
          </a:stretch>
        </p:blipFill>
        <p:spPr>
          <a:xfrm>
            <a:off x="15610103" y="7762427"/>
            <a:ext cx="2639797" cy="2639797"/>
          </a:xfrm>
          <a:prstGeom prst="rect">
            <a:avLst/>
          </a:prstGeom>
        </p:spPr>
      </p:pic>
      <p:pic>
        <p:nvPicPr>
          <p:cNvPr id="1026" name="Picture 2" descr="C:\Users\BLAKE~1.WRI\AppData\Local\Temp\SNAGHTML9317356.PNG">
            <a:extLst>
              <a:ext uri="{FF2B5EF4-FFF2-40B4-BE49-F238E27FC236}">
                <a16:creationId xmlns:a16="http://schemas.microsoft.com/office/drawing/2014/main" id="{4FD821A5-D775-452A-AC3D-88046D8DD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66900"/>
            <a:ext cx="10972800" cy="812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4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0933" y="4180385"/>
            <a:ext cx="749528" cy="749528"/>
            <a:chOff x="0" y="0"/>
            <a:chExt cx="999370" cy="999370"/>
          </a:xfrm>
        </p:grpSpPr>
        <p:sp>
          <p:nvSpPr>
            <p:cNvPr id="3" name="Freeform 3"/>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1410933" y="5577385"/>
            <a:ext cx="749528" cy="749528"/>
            <a:chOff x="0" y="0"/>
            <a:chExt cx="999370" cy="999370"/>
          </a:xfrm>
        </p:grpSpPr>
        <p:sp>
          <p:nvSpPr>
            <p:cNvPr id="7" name="Freeform 7"/>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0" name="Group 10"/>
          <p:cNvGrpSpPr/>
          <p:nvPr/>
        </p:nvGrpSpPr>
        <p:grpSpPr>
          <a:xfrm>
            <a:off x="1410933" y="6974612"/>
            <a:ext cx="749528" cy="749528"/>
            <a:chOff x="0" y="0"/>
            <a:chExt cx="999370" cy="999370"/>
          </a:xfrm>
        </p:grpSpPr>
        <p:sp>
          <p:nvSpPr>
            <p:cNvPr id="11" name="Freeform 11"/>
            <p:cNvSpPr/>
            <p:nvPr/>
          </p:nvSpPr>
          <p:spPr>
            <a:xfrm>
              <a:off x="0" y="0"/>
              <a:ext cx="999370" cy="999370"/>
            </a:xfrm>
            <a:custGeom>
              <a:avLst/>
              <a:gdLst/>
              <a:ahLst/>
              <a:cxnLst/>
              <a:rect l="l" t="t" r="r" b="b"/>
              <a:pathLst>
                <a:path w="999370" h="999370">
                  <a:moveTo>
                    <a:pt x="0" y="0"/>
                  </a:moveTo>
                  <a:lnTo>
                    <a:pt x="999370" y="0"/>
                  </a:lnTo>
                  <a:lnTo>
                    <a:pt x="999370" y="999370"/>
                  </a:lnTo>
                  <a:lnTo>
                    <a:pt x="0" y="999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62169" y="62169"/>
              <a:ext cx="875033" cy="875033"/>
            </a:xfrm>
            <a:custGeom>
              <a:avLst/>
              <a:gdLst/>
              <a:ahLst/>
              <a:cxnLst/>
              <a:rect l="l" t="t" r="r" b="b"/>
              <a:pathLst>
                <a:path w="875033" h="875033">
                  <a:moveTo>
                    <a:pt x="0" y="0"/>
                  </a:moveTo>
                  <a:lnTo>
                    <a:pt x="875033" y="0"/>
                  </a:lnTo>
                  <a:lnTo>
                    <a:pt x="875033" y="875033"/>
                  </a:lnTo>
                  <a:lnTo>
                    <a:pt x="0" y="875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262733" y="262911"/>
              <a:ext cx="534329" cy="473549"/>
            </a:xfrm>
            <a:custGeom>
              <a:avLst/>
              <a:gdLst/>
              <a:ahLst/>
              <a:cxnLst/>
              <a:rect l="l" t="t" r="r" b="b"/>
              <a:pathLst>
                <a:path w="534329" h="473549">
                  <a:moveTo>
                    <a:pt x="0" y="0"/>
                  </a:moveTo>
                  <a:lnTo>
                    <a:pt x="534329" y="0"/>
                  </a:lnTo>
                  <a:lnTo>
                    <a:pt x="534329" y="473549"/>
                  </a:lnTo>
                  <a:lnTo>
                    <a:pt x="0" y="473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5" name="Freeform 15"/>
          <p:cNvSpPr/>
          <p:nvPr/>
        </p:nvSpPr>
        <p:spPr>
          <a:xfrm>
            <a:off x="11490594" y="2743026"/>
            <a:ext cx="2727625" cy="2727625"/>
          </a:xfrm>
          <a:custGeom>
            <a:avLst/>
            <a:gdLst/>
            <a:ahLst/>
            <a:cxnLst/>
            <a:rect l="l" t="t" r="r" b="b"/>
            <a:pathLst>
              <a:path w="2727625" h="2727625">
                <a:moveTo>
                  <a:pt x="0" y="0"/>
                </a:moveTo>
                <a:lnTo>
                  <a:pt x="2727625" y="0"/>
                </a:lnTo>
                <a:lnTo>
                  <a:pt x="2727625" y="2727625"/>
                </a:lnTo>
                <a:lnTo>
                  <a:pt x="0" y="2727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TextBox 16"/>
          <p:cNvSpPr txBox="1"/>
          <p:nvPr/>
        </p:nvSpPr>
        <p:spPr>
          <a:xfrm>
            <a:off x="1902029" y="957037"/>
            <a:ext cx="8689770" cy="543354"/>
          </a:xfrm>
          <a:prstGeom prst="rect">
            <a:avLst/>
          </a:prstGeom>
        </p:spPr>
        <p:txBody>
          <a:bodyPr wrap="square" lIns="0" tIns="0" rIns="0" bIns="0" rtlCol="0" anchor="t">
            <a:spAutoFit/>
          </a:bodyPr>
          <a:lstStyle/>
          <a:p>
            <a:pPr algn="l">
              <a:lnSpc>
                <a:spcPts val="4167"/>
              </a:lnSpc>
            </a:pPr>
            <a:r>
              <a:rPr lang="en-US" sz="4800" b="1" spc="-108" dirty="0">
                <a:latin typeface="Myriad Pro Light" panose="020B0403030403020204"/>
              </a:rPr>
              <a:t>Managing User-level Permissions</a:t>
            </a:r>
          </a:p>
        </p:txBody>
      </p:sp>
      <p:sp>
        <p:nvSpPr>
          <p:cNvPr id="17" name="TextBox 17"/>
          <p:cNvSpPr txBox="1"/>
          <p:nvPr/>
        </p:nvSpPr>
        <p:spPr>
          <a:xfrm>
            <a:off x="2483195" y="4356711"/>
            <a:ext cx="7598057" cy="371897"/>
          </a:xfrm>
          <a:prstGeom prst="rect">
            <a:avLst/>
          </a:prstGeom>
        </p:spPr>
        <p:txBody>
          <a:bodyPr lIns="0" tIns="0" rIns="0" bIns="0" rtlCol="0" anchor="t">
            <a:spAutoFit/>
          </a:bodyPr>
          <a:lstStyle/>
          <a:p>
            <a:pPr algn="just">
              <a:lnSpc>
                <a:spcPts val="2874"/>
              </a:lnSpc>
            </a:pPr>
            <a:r>
              <a:rPr lang="en-US" sz="2499" spc="-74" dirty="0">
                <a:latin typeface="Myriad Pro Light" panose="020B0403030403020204"/>
              </a:rPr>
              <a:t>Make changes to a patient's CommonWell profile</a:t>
            </a:r>
          </a:p>
        </p:txBody>
      </p:sp>
      <p:sp>
        <p:nvSpPr>
          <p:cNvPr id="18" name="TextBox 18"/>
          <p:cNvSpPr txBox="1"/>
          <p:nvPr/>
        </p:nvSpPr>
        <p:spPr>
          <a:xfrm>
            <a:off x="2483195" y="5753711"/>
            <a:ext cx="5827549" cy="371897"/>
          </a:xfrm>
          <a:prstGeom prst="rect">
            <a:avLst/>
          </a:prstGeom>
        </p:spPr>
        <p:txBody>
          <a:bodyPr lIns="0" tIns="0" rIns="0" bIns="0" rtlCol="0" anchor="t">
            <a:spAutoFit/>
          </a:bodyPr>
          <a:lstStyle/>
          <a:p>
            <a:pPr>
              <a:lnSpc>
                <a:spcPts val="2874"/>
              </a:lnSpc>
            </a:pPr>
            <a:r>
              <a:rPr lang="en-US" sz="2499" spc="-74" dirty="0">
                <a:latin typeface="Myriad Pro Light" panose="020B0403030403020204"/>
              </a:rPr>
              <a:t>Access the external document viewer</a:t>
            </a:r>
          </a:p>
        </p:txBody>
      </p:sp>
      <p:sp>
        <p:nvSpPr>
          <p:cNvPr id="19" name="TextBox 19"/>
          <p:cNvSpPr txBox="1"/>
          <p:nvPr/>
        </p:nvSpPr>
        <p:spPr>
          <a:xfrm>
            <a:off x="2483195" y="7150939"/>
            <a:ext cx="4716340" cy="371897"/>
          </a:xfrm>
          <a:prstGeom prst="rect">
            <a:avLst/>
          </a:prstGeom>
        </p:spPr>
        <p:txBody>
          <a:bodyPr lIns="0" tIns="0" rIns="0" bIns="0" rtlCol="0" anchor="t">
            <a:spAutoFit/>
          </a:bodyPr>
          <a:lstStyle/>
          <a:p>
            <a:pPr>
              <a:lnSpc>
                <a:spcPts val="2874"/>
              </a:lnSpc>
            </a:pPr>
            <a:r>
              <a:rPr lang="en-US" sz="2499" spc="-74" dirty="0">
                <a:latin typeface="Myriad Pro Light" panose="020B0403030403020204"/>
              </a:rPr>
              <a:t>Reconcile external documents</a:t>
            </a:r>
          </a:p>
        </p:txBody>
      </p:sp>
      <p:sp>
        <p:nvSpPr>
          <p:cNvPr id="20" name="TextBox 20"/>
          <p:cNvSpPr txBox="1"/>
          <p:nvPr/>
        </p:nvSpPr>
        <p:spPr>
          <a:xfrm>
            <a:off x="1560502" y="2695401"/>
            <a:ext cx="9031297" cy="765402"/>
          </a:xfrm>
          <a:prstGeom prst="rect">
            <a:avLst/>
          </a:prstGeom>
        </p:spPr>
        <p:txBody>
          <a:bodyPr wrap="square" lIns="0" tIns="0" rIns="0" bIns="0" rtlCol="0" anchor="t">
            <a:spAutoFit/>
          </a:bodyPr>
          <a:lstStyle/>
          <a:p>
            <a:pPr>
              <a:lnSpc>
                <a:spcPts val="3120"/>
              </a:lnSpc>
            </a:pPr>
            <a:r>
              <a:rPr lang="en-US" sz="2400" dirty="0">
                <a:latin typeface="Myriad Pro Light" panose="020B0403030403020204"/>
              </a:rPr>
              <a:t>Users have the ability to manage permissions within CommonWell, controlling who can:</a:t>
            </a:r>
          </a:p>
        </p:txBody>
      </p:sp>
      <p:sp>
        <p:nvSpPr>
          <p:cNvPr id="21" name="TextBox 21"/>
          <p:cNvSpPr txBox="1"/>
          <p:nvPr/>
        </p:nvSpPr>
        <p:spPr>
          <a:xfrm>
            <a:off x="1410933" y="8524240"/>
            <a:ext cx="8411887" cy="734060"/>
          </a:xfrm>
          <a:prstGeom prst="rect">
            <a:avLst/>
          </a:prstGeom>
        </p:spPr>
        <p:txBody>
          <a:bodyPr lIns="0" tIns="0" rIns="0" bIns="0" rtlCol="0" anchor="t">
            <a:spAutoFit/>
          </a:bodyPr>
          <a:lstStyle/>
          <a:p>
            <a:pPr>
              <a:lnSpc>
                <a:spcPts val="2860"/>
              </a:lnSpc>
            </a:pPr>
            <a:r>
              <a:rPr lang="en-US" sz="2200" dirty="0">
                <a:latin typeface="Myriad Pro Light" panose="020B0403030403020204"/>
              </a:rPr>
              <a:t>By default, all users possess these permissions, but they can be adjusted by following a workflow in the settings menu.</a:t>
            </a:r>
          </a:p>
        </p:txBody>
      </p:sp>
      <p:pic>
        <p:nvPicPr>
          <p:cNvPr id="22" name="Picture 21">
            <a:extLst>
              <a:ext uri="{FF2B5EF4-FFF2-40B4-BE49-F238E27FC236}">
                <a16:creationId xmlns:a16="http://schemas.microsoft.com/office/drawing/2014/main" id="{8A188ABD-A2DF-4E37-8236-115A31C593C1}"/>
              </a:ext>
            </a:extLst>
          </p:cNvPr>
          <p:cNvPicPr>
            <a:picLocks noChangeAspect="1"/>
          </p:cNvPicPr>
          <p:nvPr/>
        </p:nvPicPr>
        <p:blipFill>
          <a:blip r:embed="rId10"/>
          <a:stretch>
            <a:fillRect/>
          </a:stretch>
        </p:blipFill>
        <p:spPr>
          <a:xfrm>
            <a:off x="15610103" y="7762427"/>
            <a:ext cx="2639797" cy="2639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d5ef9dc2e1f616cf4b4d98190987f1cd">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dcca7ba743b1513ef1db5282c68629f5"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202a1f-a3da-4432-b65e-905e9552fcf8" xsi:nil="true"/>
    <lcf76f155ced4ddcb4097134ff3c332f xmlns="ee36578f-8222-40a7-863e-3e150c1c0b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0D1835-59BA-4849-9724-AC431599D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6578f-8222-40a7-863e-3e150c1c0bf7"/>
    <ds:schemaRef ds:uri="5a202a1f-a3da-4432-b65e-905e9552f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399B7-13F2-427A-9B3C-F22DE2C5ECF9}">
  <ds:schemaRefs>
    <ds:schemaRef ds:uri="http://schemas.microsoft.com/sharepoint/v3/contenttype/forms"/>
  </ds:schemaRefs>
</ds:datastoreItem>
</file>

<file path=customXml/itemProps3.xml><?xml version="1.0" encoding="utf-8"?>
<ds:datastoreItem xmlns:ds="http://schemas.openxmlformats.org/officeDocument/2006/customXml" ds:itemID="{0FEBE372-86CA-43CB-A411-485F5C9DE5F1}">
  <ds:schemaRefs>
    <ds:schemaRef ds:uri="http://schemas.microsoft.com/office/2006/metadata/properties"/>
    <ds:schemaRef ds:uri="ee36578f-8222-40a7-863e-3e150c1c0bf7"/>
    <ds:schemaRef ds:uri="5a202a1f-a3da-4432-b65e-905e9552fcf8"/>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2463</TotalTime>
  <Words>966</Words>
  <Application>Microsoft Office PowerPoint</Application>
  <PresentationFormat>Custom</PresentationFormat>
  <Paragraphs>117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Myriad Pro Light</vt:lpstr>
      <vt:lpstr>Arimo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Commonwell UC 2023.pptx</dc:title>
  <cp:lastModifiedBy>Kristina Cramarossa</cp:lastModifiedBy>
  <cp:revision>25</cp:revision>
  <dcterms:created xsi:type="dcterms:W3CDTF">2006-08-16T00:00:00Z</dcterms:created>
  <dcterms:modified xsi:type="dcterms:W3CDTF">2023-09-27T15:52:00Z</dcterms:modified>
  <dc:identifier>DAFu0r8sGqo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y fmtid="{D5CDD505-2E9C-101B-9397-08002B2CF9AE}" pid="3" name="MediaServiceImageTags">
    <vt:lpwstr/>
  </property>
</Properties>
</file>